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66" r:id="rId2"/>
    <p:sldId id="498" r:id="rId3"/>
    <p:sldId id="494" r:id="rId4"/>
    <p:sldId id="487" r:id="rId5"/>
    <p:sldId id="488" r:id="rId6"/>
    <p:sldId id="479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F6E"/>
    <a:srgbClr val="3E3050"/>
    <a:srgbClr val="FFFFB9"/>
    <a:srgbClr val="7C61A0"/>
    <a:srgbClr val="0000FF"/>
    <a:srgbClr val="009900"/>
    <a:srgbClr val="FFFF00"/>
    <a:srgbClr val="E1D6BE"/>
    <a:srgbClr val="ED0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0401" autoAdjust="0"/>
  </p:normalViewPr>
  <p:slideViewPr>
    <p:cSldViewPr>
      <p:cViewPr>
        <p:scale>
          <a:sx n="60" d="100"/>
          <a:sy n="60" d="100"/>
        </p:scale>
        <p:origin x="-164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orris8\Desktop\RSS%20Task%20Force\Data\FR%20Retention%20Graph%202008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orris8\Desktop\RSS%20Task%20Force\Data\FR%20Retention%20Graph%202008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6896393385609"/>
          <c:y val="4.1712240515390117E-2"/>
          <c:w val="0.87010777864723432"/>
          <c:h val="0.77913075638272478"/>
        </c:manualLayout>
      </c:layout>
      <c:lineChart>
        <c:grouping val="standard"/>
        <c:varyColors val="0"/>
        <c:ser>
          <c:idx val="0"/>
          <c:order val="0"/>
          <c:tx>
            <c:v>Series1</c:v>
          </c:tx>
          <c:spPr>
            <a:ln w="57150">
              <a:solidFill>
                <a:schemeClr val="accent4">
                  <a:shade val="95000"/>
                  <a:satMod val="105000"/>
                </a:schemeClr>
              </a:solidFill>
            </a:ln>
          </c:spPr>
          <c:marker>
            <c:symbol val="circle"/>
            <c:size val="14"/>
            <c:spPr>
              <a:solidFill>
                <a:srgbClr val="7C61A0"/>
              </a:solidFill>
              <a:ln>
                <a:solidFill>
                  <a:srgbClr val="7C61A0"/>
                </a:solidFill>
              </a:ln>
            </c:spPr>
          </c:marker>
          <c:dPt>
            <c:idx val="7"/>
            <c:bubble3D val="0"/>
            <c:spPr>
              <a:ln w="57150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1.4886046852839048E-2"/>
                  <c:y val="-6.21242044499339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572897137857768E-2"/>
                  <c:y val="-2.80828101144232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595776071467744E-3"/>
                  <c:y val="2.1020695023416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Sheet2!$C$1:$J$1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Sheet2!$C$3:$J$3</c:f>
              <c:numCache>
                <c:formatCode>0.0%</c:formatCode>
                <c:ptCount val="8"/>
                <c:pt idx="0">
                  <c:v>0.76700000000000002</c:v>
                </c:pt>
                <c:pt idx="1">
                  <c:v>0.78400000000000003</c:v>
                </c:pt>
                <c:pt idx="2">
                  <c:v>0.77600000000000002</c:v>
                </c:pt>
                <c:pt idx="3">
                  <c:v>0.80600000000000005</c:v>
                </c:pt>
                <c:pt idx="4">
                  <c:v>0.80100000000000005</c:v>
                </c:pt>
                <c:pt idx="5">
                  <c:v>0.75</c:v>
                </c:pt>
                <c:pt idx="6">
                  <c:v>0.80300000000000005</c:v>
                </c:pt>
                <c:pt idx="7">
                  <c:v>0.84299999999999997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76512"/>
        <c:axId val="46015040"/>
      </c:lineChart>
      <c:catAx>
        <c:axId val="509376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rebuchet MS" panose="020B0603020202020204" pitchFamily="34" charset="0"/>
                  </a:defRPr>
                </a:pPr>
                <a:r>
                  <a:rPr lang="en-US" sz="1200">
                    <a:solidFill>
                      <a:srgbClr val="C49F6E"/>
                    </a:solidFill>
                    <a:latin typeface="Trebuchet MS" panose="020B0603020202020204" pitchFamily="34" charset="0"/>
                  </a:rPr>
                  <a:t>ENTERING TRANSFER COHORT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C49F6E"/>
                </a:solidFill>
              </a:defRPr>
            </a:pPr>
            <a:endParaRPr lang="en-US"/>
          </a:p>
        </c:txPr>
        <c:crossAx val="46015040"/>
        <c:crosses val="autoZero"/>
        <c:auto val="1"/>
        <c:lblAlgn val="ctr"/>
        <c:lblOffset val="100"/>
        <c:noMultiLvlLbl val="0"/>
      </c:catAx>
      <c:valAx>
        <c:axId val="46015040"/>
        <c:scaling>
          <c:orientation val="minMax"/>
          <c:max val="0.8600000000000001"/>
          <c:min val="0.72000000000000008"/>
        </c:scaling>
        <c:delete val="0"/>
        <c:axPos val="l"/>
        <c:majorGridlines>
          <c:spPr>
            <a:ln>
              <a:solidFill>
                <a:srgbClr val="C49F6E">
                  <a:alpha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>
                <a:solidFill>
                  <a:srgbClr val="C49F6E"/>
                </a:solidFill>
              </a:defRPr>
            </a:pPr>
            <a:endParaRPr lang="en-US"/>
          </a:p>
        </c:txPr>
        <c:crossAx val="509376512"/>
        <c:crosses val="autoZero"/>
        <c:crossBetween val="between"/>
        <c:majorUnit val="2.0000000000000004E-2"/>
      </c:valAx>
      <c:spPr>
        <a:solidFill>
          <a:srgbClr val="3E3050"/>
        </a:solidFill>
      </c:spPr>
    </c:plotArea>
    <c:plotVisOnly val="0"/>
    <c:dispBlanksAs val="gap"/>
    <c:showDLblsOverMax val="0"/>
  </c:chart>
  <c:spPr>
    <a:solidFill>
      <a:srgbClr val="3E3050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6896393385609"/>
          <c:y val="4.1712240515390117E-2"/>
          <c:w val="0.87010777864723432"/>
          <c:h val="0.77913075638272478"/>
        </c:manualLayout>
      </c:layout>
      <c:lineChart>
        <c:grouping val="standard"/>
        <c:varyColors val="0"/>
        <c:ser>
          <c:idx val="0"/>
          <c:order val="0"/>
          <c:tx>
            <c:v>Series1</c:v>
          </c:tx>
          <c:spPr>
            <a:ln w="57150">
              <a:solidFill>
                <a:schemeClr val="accent4">
                  <a:shade val="95000"/>
                  <a:satMod val="105000"/>
                </a:schemeClr>
              </a:solidFill>
            </a:ln>
          </c:spPr>
          <c:marker>
            <c:symbol val="circle"/>
            <c:size val="14"/>
            <c:spPr>
              <a:solidFill>
                <a:srgbClr val="7C61A0"/>
              </a:solidFill>
              <a:ln>
                <a:solidFill>
                  <a:srgbClr val="7C61A0"/>
                </a:solidFill>
              </a:ln>
            </c:spPr>
          </c:marker>
          <c:dPt>
            <c:idx val="7"/>
            <c:bubble3D val="0"/>
            <c:spPr>
              <a:ln w="57150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1.4886046852839048E-2"/>
                  <c:y val="-6.21242044499339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595776071467744E-3"/>
                  <c:y val="2.1020695023416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Sheet2!$C$1:$J$1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Sheet2!$C$2:$J$2</c:f>
              <c:numCache>
                <c:formatCode>0.0%</c:formatCode>
                <c:ptCount val="8"/>
                <c:pt idx="0">
                  <c:v>0.82399999999999995</c:v>
                </c:pt>
                <c:pt idx="1">
                  <c:v>0.81799999999999995</c:v>
                </c:pt>
                <c:pt idx="2">
                  <c:v>0.78600000000000003</c:v>
                </c:pt>
                <c:pt idx="3">
                  <c:v>0.83499999999999996</c:v>
                </c:pt>
                <c:pt idx="4">
                  <c:v>0.83599999999999997</c:v>
                </c:pt>
                <c:pt idx="5">
                  <c:v>0.84599999999999997</c:v>
                </c:pt>
                <c:pt idx="6">
                  <c:v>0.79100000000000004</c:v>
                </c:pt>
                <c:pt idx="7">
                  <c:v>0.85299999999999998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304960"/>
        <c:axId val="43894464"/>
      </c:lineChart>
      <c:catAx>
        <c:axId val="4330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rebuchet MS" panose="020B0603020202020204" pitchFamily="34" charset="0"/>
                  </a:defRPr>
                </a:pPr>
                <a:r>
                  <a:rPr lang="en-US" sz="1200">
                    <a:solidFill>
                      <a:srgbClr val="C49F6E"/>
                    </a:solidFill>
                    <a:latin typeface="Trebuchet MS" panose="020B0603020202020204" pitchFamily="34" charset="0"/>
                  </a:rPr>
                  <a:t>ENTERING FRESHMAN COHORT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C49F6E"/>
                </a:solidFill>
              </a:defRPr>
            </a:pPr>
            <a:endParaRPr lang="en-US"/>
          </a:p>
        </c:txPr>
        <c:crossAx val="43894464"/>
        <c:crosses val="autoZero"/>
        <c:auto val="1"/>
        <c:lblAlgn val="ctr"/>
        <c:lblOffset val="100"/>
        <c:noMultiLvlLbl val="0"/>
      </c:catAx>
      <c:valAx>
        <c:axId val="43894464"/>
        <c:scaling>
          <c:orientation val="minMax"/>
          <c:max val="0.88000000000000012"/>
          <c:min val="0.76000000000000012"/>
        </c:scaling>
        <c:delete val="0"/>
        <c:axPos val="l"/>
        <c:majorGridlines>
          <c:spPr>
            <a:ln>
              <a:solidFill>
                <a:srgbClr val="C49F6E">
                  <a:alpha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>
                <a:solidFill>
                  <a:srgbClr val="C49F6E"/>
                </a:solidFill>
              </a:defRPr>
            </a:pPr>
            <a:endParaRPr lang="en-US"/>
          </a:p>
        </c:txPr>
        <c:crossAx val="43304960"/>
        <c:crosses val="autoZero"/>
        <c:crossBetween val="between"/>
        <c:majorUnit val="2.0000000000000004E-2"/>
      </c:valAx>
      <c:spPr>
        <a:solidFill>
          <a:srgbClr val="3E3050"/>
        </a:solidFill>
      </c:spPr>
    </c:plotArea>
    <c:plotVisOnly val="1"/>
    <c:dispBlanksAs val="gap"/>
    <c:showDLblsOverMax val="0"/>
  </c:chart>
  <c:spPr>
    <a:solidFill>
      <a:srgbClr val="3E3050"/>
    </a:solidFill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5A3B939-2F80-480D-9CF0-FAB5AEB2B2D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83A8C1A-A790-4B1A-905A-047E1F907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70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2821-149F-4094-8D1B-2CE6FF5768F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4DDEB-80B4-4AAF-9AD5-C11A0E12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0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5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2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6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DDEB-80B4-4AAF-9AD5-C11A0E127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7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6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1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2E91-63E9-4E7D-99B4-B4BFC86125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B9ED3-D14A-4C31-9E54-C99B3D9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Retention </a:t>
            </a:r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Update</a:t>
            </a:r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C49F6E"/>
                </a:solidFill>
                <a:latin typeface="Trebuchet MS" panose="020B0603020202020204" pitchFamily="34" charset="0"/>
              </a:rPr>
              <a:t>Andy Morris</a:t>
            </a:r>
            <a:r>
              <a:rPr lang="en-US" sz="3100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sz="3100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sz="3200" b="1" dirty="0">
                <a:solidFill>
                  <a:srgbClr val="C49F6E"/>
                </a:solidFill>
                <a:latin typeface="Trebuchet MS" panose="020B0603020202020204" pitchFamily="34" charset="0"/>
              </a:rPr>
              <a:t>September 27, 2018</a:t>
            </a:r>
            <a:r>
              <a:rPr lang="en-US" sz="3100" b="1" dirty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sz="3100" b="1" dirty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sz="2200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b="1" dirty="0">
                <a:solidFill>
                  <a:srgbClr val="C49F6E"/>
                </a:solidFill>
                <a:latin typeface="Trebuchet MS" panose="020B0603020202020204" pitchFamily="34" charset="0"/>
              </a:rPr>
              <a:t/>
            </a:r>
            <a:br>
              <a:rPr lang="en-US" b="1" dirty="0">
                <a:solidFill>
                  <a:srgbClr val="C49F6E"/>
                </a:solidFill>
                <a:latin typeface="Trebuchet MS" panose="020B0603020202020204" pitchFamily="34" charset="0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231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Transfer Retention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26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Freshman Retention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04762"/>
              </p:ext>
            </p:extLst>
          </p:nvPr>
        </p:nvGraphicFramePr>
        <p:xfrm>
          <a:off x="457200" y="13716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21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Data – Student Success Model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467600" cy="480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1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457943" cy="54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1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C49F6E"/>
              </a:solidFill>
            </a:endParaRPr>
          </a:p>
          <a:p>
            <a:r>
              <a:rPr lang="en-US" smtClean="0">
                <a:solidFill>
                  <a:srgbClr val="C49F6E"/>
                </a:solidFill>
              </a:rPr>
              <a:t>“</a:t>
            </a:r>
            <a:r>
              <a:rPr lang="en-US" dirty="0" smtClean="0">
                <a:solidFill>
                  <a:srgbClr val="C49F6E"/>
                </a:solidFill>
              </a:rPr>
              <a:t>15 to Finish</a:t>
            </a:r>
            <a:r>
              <a:rPr lang="en-US" smtClean="0">
                <a:solidFill>
                  <a:srgbClr val="C49F6E"/>
                </a:solidFill>
              </a:rPr>
              <a:t>” Campaign</a:t>
            </a:r>
          </a:p>
          <a:p>
            <a:endParaRPr lang="en-US" smtClean="0">
              <a:solidFill>
                <a:srgbClr val="C49F6E"/>
              </a:solidFill>
            </a:endParaRPr>
          </a:p>
          <a:p>
            <a:r>
              <a:rPr lang="en-US" dirty="0" smtClean="0">
                <a:solidFill>
                  <a:srgbClr val="C49F6E"/>
                </a:solidFill>
              </a:rPr>
              <a:t>“</a:t>
            </a:r>
            <a:r>
              <a:rPr lang="en-US" dirty="0" smtClean="0">
                <a:solidFill>
                  <a:srgbClr val="C49F6E"/>
                </a:solidFill>
              </a:rPr>
              <a:t>Finish in Four” summer program</a:t>
            </a:r>
          </a:p>
          <a:p>
            <a:endParaRPr lang="en-US" dirty="0">
              <a:solidFill>
                <a:srgbClr val="C49F6E"/>
              </a:solidFill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Focus on Progress </a:t>
            </a:r>
            <a:br>
              <a:rPr lang="en-US" alt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</a:br>
            <a:r>
              <a:rPr lang="en-US" altLang="en-US" b="1" dirty="0" smtClean="0">
                <a:solidFill>
                  <a:srgbClr val="C49F6E"/>
                </a:solidFill>
                <a:latin typeface="Trebuchet MS" panose="020B0603020202020204" pitchFamily="34" charset="0"/>
              </a:rPr>
              <a:t>Towards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3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10428</TotalTime>
  <Words>49</Words>
  <Application>Microsoft Office PowerPoint</Application>
  <PresentationFormat>On-screen Show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Retention Update  Andy Morris September 27, 2018   </vt:lpstr>
      <vt:lpstr>Transfer Retention</vt:lpstr>
      <vt:lpstr>Freshman Retention</vt:lpstr>
      <vt:lpstr>Data – Student Success Model</vt:lpstr>
      <vt:lpstr>PowerPoint Presentation</vt:lpstr>
      <vt:lpstr>Focus on Progress  Towards Degree</vt:lpstr>
    </vt:vector>
  </TitlesOfParts>
  <Company>Nazareth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GRADUATION RATES</dc:title>
  <dc:creator>ITS</dc:creator>
  <cp:lastModifiedBy>ITS</cp:lastModifiedBy>
  <cp:revision>309</cp:revision>
  <cp:lastPrinted>2018-09-27T12:27:32Z</cp:lastPrinted>
  <dcterms:created xsi:type="dcterms:W3CDTF">2015-10-21T12:07:03Z</dcterms:created>
  <dcterms:modified xsi:type="dcterms:W3CDTF">2018-09-27T13:19:08Z</dcterms:modified>
</cp:coreProperties>
</file>