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64" r:id="rId1"/>
  </p:sldMasterIdLst>
  <p:notesMasterIdLst>
    <p:notesMasterId r:id="rId33"/>
  </p:notesMasterIdLst>
  <p:sldIdLst>
    <p:sldId id="256" r:id="rId2"/>
    <p:sldId id="257" r:id="rId3"/>
    <p:sldId id="270" r:id="rId4"/>
    <p:sldId id="273" r:id="rId5"/>
    <p:sldId id="274" r:id="rId6"/>
    <p:sldId id="269" r:id="rId7"/>
    <p:sldId id="283" r:id="rId8"/>
    <p:sldId id="289" r:id="rId9"/>
    <p:sldId id="264" r:id="rId10"/>
    <p:sldId id="265" r:id="rId11"/>
    <p:sldId id="267" r:id="rId12"/>
    <p:sldId id="290" r:id="rId13"/>
    <p:sldId id="280" r:id="rId14"/>
    <p:sldId id="288" r:id="rId15"/>
    <p:sldId id="291" r:id="rId16"/>
    <p:sldId id="268" r:id="rId17"/>
    <p:sldId id="295" r:id="rId18"/>
    <p:sldId id="277" r:id="rId19"/>
    <p:sldId id="282" r:id="rId20"/>
    <p:sldId id="285" r:id="rId21"/>
    <p:sldId id="286" r:id="rId22"/>
    <p:sldId id="284" r:id="rId23"/>
    <p:sldId id="294" r:id="rId24"/>
    <p:sldId id="278" r:id="rId25"/>
    <p:sldId id="275" r:id="rId26"/>
    <p:sldId id="292" r:id="rId27"/>
    <p:sldId id="276" r:id="rId28"/>
    <p:sldId id="293" r:id="rId29"/>
    <p:sldId id="287" r:id="rId30"/>
    <p:sldId id="296" r:id="rId31"/>
    <p:sldId id="29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0"/>
  </p:normalViewPr>
  <p:slideViewPr>
    <p:cSldViewPr>
      <p:cViewPr varScale="1">
        <p:scale>
          <a:sx n="104" d="100"/>
          <a:sy n="10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821FF-64EA-4836-BE32-DB0372B25C52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4470A-0528-4120-A65A-F1B52385E4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4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4470A-0528-4120-A65A-F1B52385E42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4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095C1D1-7FBC-4484-B324-5C7393E26C68}" type="datetimeFigureOut">
              <a:rPr lang="en-US" smtClean="0"/>
              <a:t>3/25/2012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1F61E5F-DB89-40D5-8ED0-6A73DFDD4D6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5" r:id="rId1"/>
    <p:sldLayoutId id="2147484766" r:id="rId2"/>
    <p:sldLayoutId id="2147484767" r:id="rId3"/>
    <p:sldLayoutId id="2147484768" r:id="rId4"/>
    <p:sldLayoutId id="2147484769" r:id="rId5"/>
    <p:sldLayoutId id="2147484770" r:id="rId6"/>
    <p:sldLayoutId id="2147484771" r:id="rId7"/>
    <p:sldLayoutId id="2147484772" r:id="rId8"/>
    <p:sldLayoutId id="2147484773" r:id="rId9"/>
    <p:sldLayoutId id="2147484774" r:id="rId10"/>
    <p:sldLayoutId id="21474847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Asexuality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8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rmAutofit/>
          </a:bodyPr>
          <a:lstStyle/>
          <a:p>
            <a:r>
              <a:rPr lang="en-US" dirty="0" smtClean="0"/>
              <a:t>A feeling that causes people to desire a romantic relationship with a specific other person.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Crush: a romantic attraction to someone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Squish: an aromantic crush; a desire for a platonic relationship with someone</a:t>
            </a:r>
          </a:p>
          <a:p>
            <a:endParaRPr lang="en-US" dirty="0" smtClean="0"/>
          </a:p>
          <a:p>
            <a:r>
              <a:rPr lang="en-US" dirty="0" smtClean="0"/>
              <a:t>Can occur independently of or alongside other types of attraction.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Romantic Attraction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attraction to other people that is not connected to a desire to do anything with them, either sexually or romantically.</a:t>
            </a:r>
          </a:p>
          <a:p>
            <a:endParaRPr lang="en-US" dirty="0"/>
          </a:p>
          <a:p>
            <a:r>
              <a:rPr lang="en-US" dirty="0" smtClean="0"/>
              <a:t>As with sexual and romantic attraction, aesthetic attraction can occur independently or simultaneously with other types of attraction.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Aesthetic Attraction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4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Romantic Orientation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individual’s pattern of romantic attraction to men, women, neither gender, either gender, or another gender.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7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Romantic Orientation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Romantic Asexuals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Experience romantic attraction</a:t>
            </a:r>
          </a:p>
          <a:p>
            <a:endParaRPr lang="en-US" dirty="0"/>
          </a:p>
          <a:p>
            <a:r>
              <a:rPr lang="en-US" dirty="0" smtClean="0"/>
              <a:t>Desire to form romantic relationships with others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Aromantic Asexuals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Experience little or no romantic attraction</a:t>
            </a:r>
          </a:p>
          <a:p>
            <a:endParaRPr lang="en-US" dirty="0" smtClean="0"/>
          </a:p>
          <a:p>
            <a:r>
              <a:rPr lang="en-US" dirty="0" smtClean="0"/>
              <a:t>Do not desire to form romantic relationships with others</a:t>
            </a:r>
          </a:p>
        </p:txBody>
      </p:sp>
    </p:spTree>
    <p:extLst>
      <p:ext uri="{BB962C8B-B14F-4D97-AF65-F5344CB8AC3E}">
        <p14:creationId xmlns:p14="http://schemas.microsoft.com/office/powerpoint/2010/main" val="405957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rmAutofit/>
          </a:bodyPr>
          <a:lstStyle/>
          <a:p>
            <a:r>
              <a:rPr lang="en-US" dirty="0" smtClean="0"/>
              <a:t>Hetero-romantic: romantically attracted to a member of the opposite sex</a:t>
            </a:r>
          </a:p>
          <a:p>
            <a:endParaRPr lang="en-US" dirty="0" smtClean="0"/>
          </a:p>
          <a:p>
            <a:r>
              <a:rPr lang="en-US" dirty="0" smtClean="0"/>
              <a:t>Homo-romantic: romantically attracted to a member of the same sex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Romantic Orientation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1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rmAutofit/>
          </a:bodyPr>
          <a:lstStyle/>
          <a:p>
            <a:r>
              <a:rPr lang="en-US" dirty="0"/>
              <a:t>Bi-romantic: romantically attracted to members of both sexes</a:t>
            </a:r>
          </a:p>
          <a:p>
            <a:endParaRPr lang="en-US" dirty="0" smtClean="0"/>
          </a:p>
          <a:p>
            <a:r>
              <a:rPr lang="en-US" dirty="0" smtClean="0"/>
              <a:t>Pan-romantic: romantically attracted to others but is not limited by the other’s sex or gender</a:t>
            </a:r>
          </a:p>
          <a:p>
            <a:pPr lvl="1"/>
            <a:r>
              <a:rPr lang="en-US" dirty="0" smtClean="0"/>
              <a:t>Goes beyond the gender binary to include transgender</a:t>
            </a:r>
          </a:p>
          <a:p>
            <a:endParaRPr lang="en-US" dirty="0" smtClean="0"/>
          </a:p>
          <a:p>
            <a:r>
              <a:rPr lang="en-US" dirty="0" smtClean="0"/>
              <a:t>Gray-romantic: a person with a romantic orientation that is somewhere between aromantic and romantic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Romantic Orientation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5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57253"/>
          </a:xfrm>
        </p:spPr>
        <p:txBody>
          <a:bodyPr>
            <a:normAutofit/>
          </a:bodyPr>
          <a:lstStyle/>
          <a:p>
            <a:r>
              <a:rPr lang="en-US" dirty="0" smtClean="0"/>
              <a:t>Romantic Asexuals</a:t>
            </a:r>
            <a:endParaRPr lang="en-US" dirty="0"/>
          </a:p>
          <a:p>
            <a:pPr lvl="1"/>
            <a:r>
              <a:rPr lang="en-US" dirty="0" smtClean="0"/>
              <a:t>Can form romantic relationships with either other asexuals or with sexuals</a:t>
            </a:r>
          </a:p>
          <a:p>
            <a:endParaRPr lang="en-US" dirty="0" smtClean="0"/>
          </a:p>
          <a:p>
            <a:r>
              <a:rPr lang="en-US" dirty="0" smtClean="0"/>
              <a:t>Aromantic Asexuals</a:t>
            </a:r>
            <a:endParaRPr lang="en-US" dirty="0"/>
          </a:p>
          <a:p>
            <a:pPr lvl="1"/>
            <a:r>
              <a:rPr lang="en-US" dirty="0" smtClean="0"/>
              <a:t>Generally do not form romantic relationships</a:t>
            </a:r>
          </a:p>
          <a:p>
            <a:pPr lvl="1"/>
            <a:r>
              <a:rPr lang="en-US" dirty="0" smtClean="0"/>
              <a:t>Often form close friendships that function as their primary relationships</a:t>
            </a:r>
          </a:p>
          <a:p>
            <a:pPr lvl="1"/>
            <a:r>
              <a:rPr lang="en-US" dirty="0" smtClean="0"/>
              <a:t>Do not lack emotional needs; their emotional needs can be fulfilled in a platonic way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56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Gray Area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Some individuals identify in the gray area between Asexuality and sexuality</a:t>
            </a:r>
          </a:p>
          <a:p>
            <a:r>
              <a:rPr lang="en-US" sz="2600" dirty="0" smtClean="0"/>
              <a:t>People who identify as gray-A can include, but are not limited to, those who:</a:t>
            </a:r>
          </a:p>
          <a:p>
            <a:pPr lvl="1"/>
            <a:r>
              <a:rPr lang="en-US" dirty="0" smtClean="0"/>
              <a:t>do not normally experience sexual attraction, but do experience it sometimes</a:t>
            </a:r>
          </a:p>
          <a:p>
            <a:pPr lvl="1"/>
            <a:r>
              <a:rPr lang="en-US" dirty="0" smtClean="0"/>
              <a:t>experience sexual attraction, but a low sex drive</a:t>
            </a:r>
          </a:p>
          <a:p>
            <a:pPr lvl="1"/>
            <a:r>
              <a:rPr lang="en-US" dirty="0" smtClean="0"/>
              <a:t>are technically sexual, but feel that it's not an important part of their lives and don't identify with standard sexual culture</a:t>
            </a:r>
          </a:p>
          <a:p>
            <a:pPr lvl="1"/>
            <a:r>
              <a:rPr lang="en-US" dirty="0" smtClean="0"/>
              <a:t>experience sexual attraction and drive, but not strongly enough to want to act on them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Gray-A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8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individuals identify in the gray area between Asexuality and sexuality</a:t>
            </a:r>
          </a:p>
          <a:p>
            <a:r>
              <a:rPr lang="en-US" dirty="0" smtClean="0"/>
              <a:t>People who identify as gray-A can include, but are not limited to, those who:</a:t>
            </a:r>
          </a:p>
          <a:p>
            <a:pPr lvl="1"/>
            <a:r>
              <a:rPr lang="en-US" dirty="0" smtClean="0"/>
              <a:t>are functionally asexual and experience sexual feelings but do not engage in them</a:t>
            </a:r>
          </a:p>
          <a:p>
            <a:pPr lvl="1"/>
            <a:r>
              <a:rPr lang="en-US" dirty="0" smtClean="0"/>
              <a:t>people who can enjoy and desire sex, but only under very limited and specific circumstances</a:t>
            </a:r>
          </a:p>
          <a:p>
            <a:pPr lvl="1"/>
            <a:r>
              <a:rPr lang="en-US" dirty="0" smtClean="0"/>
              <a:t>people who experience some parts of sexuality but not others, according to the Primary vs. Secondary Sexual Attraction Model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Gray-A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Asexual: a person who does not experience sexual attraction.</a:t>
            </a:r>
          </a:p>
          <a:p>
            <a:endParaRPr lang="en-US" dirty="0" smtClean="0"/>
          </a:p>
          <a:p>
            <a:r>
              <a:rPr lang="en-US" dirty="0" smtClean="0"/>
              <a:t>Asexuality: a sexual orientation describing people who do not experience sexual attraction.</a:t>
            </a:r>
          </a:p>
          <a:p>
            <a:endParaRPr lang="en-US" dirty="0" smtClean="0"/>
          </a:p>
          <a:p>
            <a:r>
              <a:rPr lang="en-US" dirty="0" smtClean="0"/>
              <a:t>Ace: a nickname for an asexual person.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Asexuality?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6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this model</a:t>
            </a:r>
            <a:r>
              <a:rPr lang="en-US" dirty="0" smtClean="0"/>
              <a:t>, asexuals are people who lack </a:t>
            </a:r>
            <a:r>
              <a:rPr lang="en-US" b="1" dirty="0" smtClean="0"/>
              <a:t>primary</a:t>
            </a:r>
            <a:r>
              <a:rPr lang="en-US" dirty="0" smtClean="0"/>
              <a:t> sexual desire.</a:t>
            </a:r>
          </a:p>
          <a:p>
            <a:r>
              <a:rPr lang="en-US" dirty="0" smtClean="0"/>
              <a:t>Some asexuals therefore experience attraction and/or secondary sexual desire, while others do not. </a:t>
            </a:r>
          </a:p>
          <a:p>
            <a:r>
              <a:rPr lang="en-US" dirty="0" smtClean="0"/>
              <a:t>Most sexuals in romantic relationships feel both primary and secondary sexual desire. </a:t>
            </a:r>
          </a:p>
          <a:p>
            <a:r>
              <a:rPr lang="en-US" dirty="0" smtClean="0"/>
              <a:t>The term "demisexual" tends to be used by adherents to </a:t>
            </a:r>
            <a:r>
              <a:rPr lang="en-US" dirty="0" smtClean="0"/>
              <a:t>this </a:t>
            </a:r>
            <a:r>
              <a:rPr lang="en-US" dirty="0" smtClean="0"/>
              <a:t>model of sexuality, referring to people who experience </a:t>
            </a:r>
            <a:r>
              <a:rPr lang="en-US" b="1" dirty="0" smtClean="0"/>
              <a:t>secondary</a:t>
            </a:r>
            <a:r>
              <a:rPr lang="en-US" dirty="0" smtClean="0"/>
              <a:t> sexual attraction but not </a:t>
            </a:r>
            <a:r>
              <a:rPr lang="en-US" b="1" dirty="0" smtClean="0"/>
              <a:t>primary</a:t>
            </a:r>
            <a:r>
              <a:rPr lang="en-US" dirty="0" smtClean="0"/>
              <a:t> sexual attraction.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Primary vs. Secondary Sexual Attraction Model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450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Primary</a:t>
            </a:r>
            <a:r>
              <a:rPr lang="en-US" dirty="0" smtClean="0"/>
              <a:t> sexual attraction </a:t>
            </a:r>
          </a:p>
          <a:p>
            <a:pPr lvl="1"/>
            <a:r>
              <a:rPr lang="en-US" dirty="0" smtClean="0"/>
              <a:t>an instant attraction to people based on instantly available information such as their looks or smell which may or may not lead to arousal or sexual desire</a:t>
            </a:r>
          </a:p>
          <a:p>
            <a:r>
              <a:rPr lang="en-US" b="1" dirty="0" smtClean="0"/>
              <a:t>Secondary</a:t>
            </a:r>
            <a:r>
              <a:rPr lang="en-US" dirty="0" smtClean="0"/>
              <a:t> sexual attraction </a:t>
            </a:r>
          </a:p>
          <a:p>
            <a:pPr lvl="1"/>
            <a:r>
              <a:rPr lang="en-US" dirty="0" smtClean="0"/>
              <a:t>an attraction that develops over time based on a person's relationship and emotional connection with another person</a:t>
            </a:r>
          </a:p>
          <a:p>
            <a:r>
              <a:rPr lang="en-US" b="1" dirty="0" smtClean="0"/>
              <a:t>Primary</a:t>
            </a:r>
            <a:r>
              <a:rPr lang="en-US" dirty="0" smtClean="0"/>
              <a:t> sexual desire </a:t>
            </a:r>
          </a:p>
          <a:p>
            <a:pPr lvl="1"/>
            <a:r>
              <a:rPr lang="en-US" dirty="0" smtClean="0"/>
              <a:t>the desire to engage in sexual activity for the purposes of personal pleasure whether physical, emotional, or both</a:t>
            </a:r>
          </a:p>
          <a:p>
            <a:r>
              <a:rPr lang="en-US" b="1" dirty="0" smtClean="0"/>
              <a:t>Secondary</a:t>
            </a:r>
            <a:r>
              <a:rPr lang="en-US" dirty="0" smtClean="0"/>
              <a:t> sexual desire </a:t>
            </a:r>
          </a:p>
          <a:p>
            <a:pPr lvl="1"/>
            <a:r>
              <a:rPr lang="en-US" dirty="0" smtClean="0"/>
              <a:t>the desire to engage in sexual activity solely for the sake of the happiness of the other person involved, or for another </a:t>
            </a:r>
            <a:r>
              <a:rPr lang="en-US" dirty="0" smtClean="0"/>
              <a:t>ulterior motive </a:t>
            </a:r>
            <a:r>
              <a:rPr lang="en-US" dirty="0" smtClean="0"/>
              <a:t>such as the conception of children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Primary vs. Secondary Sexual Attraction Model</a:t>
            </a:r>
          </a:p>
        </p:txBody>
      </p:sp>
    </p:spTree>
    <p:extLst>
      <p:ext uri="{BB962C8B-B14F-4D97-AF65-F5344CB8AC3E}">
        <p14:creationId xmlns:p14="http://schemas.microsoft.com/office/powerpoint/2010/main" val="12255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Demisexual: a person who does not experience sexual attraction until they form a strong emotional connection with someone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Often, but not always, in a romantic relationship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this occurs, the demisexual experiences sexual attraction and desire, but only towards the specific partner or partners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Demisexuality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6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 and Misconceptions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9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Asexuality is not very well known in our society</a:t>
            </a:r>
          </a:p>
          <a:p>
            <a:r>
              <a:rPr lang="en-US" dirty="0" smtClean="0"/>
              <a:t>Individuals often must explain Asexuality as part of the coming out process</a:t>
            </a:r>
          </a:p>
          <a:p>
            <a:r>
              <a:rPr lang="en-US" dirty="0" smtClean="0"/>
              <a:t>After coming out, asexuals may be told that their sexual orientation:</a:t>
            </a:r>
          </a:p>
          <a:p>
            <a:pPr lvl="1"/>
            <a:r>
              <a:rPr lang="en-US" dirty="0" smtClean="0"/>
              <a:t>Is not a valid orientation</a:t>
            </a:r>
          </a:p>
          <a:p>
            <a:pPr lvl="1"/>
            <a:r>
              <a:rPr lang="en-US" dirty="0" smtClean="0"/>
              <a:t>Does not truly exist</a:t>
            </a:r>
          </a:p>
          <a:p>
            <a:pPr lvl="1"/>
            <a:r>
              <a:rPr lang="en-US" dirty="0" smtClean="0"/>
              <a:t>Is a sign that there is something wrong with them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/>
              <a:t>Challenges Faced</a:t>
            </a:r>
            <a:br>
              <a:rPr lang="en-US" sz="5000" dirty="0" smtClean="0"/>
            </a:br>
            <a:r>
              <a:rPr lang="en-US" sz="5000" dirty="0" smtClean="0"/>
              <a:t>by Asexuals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18806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81053"/>
          </a:xfrm>
        </p:spPr>
        <p:txBody>
          <a:bodyPr>
            <a:normAutofit/>
          </a:bodyPr>
          <a:lstStyle/>
          <a:p>
            <a:r>
              <a:rPr lang="en-US" dirty="0" smtClean="0"/>
              <a:t>Some suggested reasons for Asexuality:</a:t>
            </a:r>
          </a:p>
          <a:p>
            <a:pPr lvl="1"/>
            <a:r>
              <a:rPr lang="en-US" dirty="0" smtClean="0"/>
              <a:t>Fear of intimacy</a:t>
            </a:r>
          </a:p>
          <a:p>
            <a:pPr lvl="1"/>
            <a:r>
              <a:rPr lang="en-US" dirty="0" smtClean="0"/>
              <a:t>Have not met “the right person” yet</a:t>
            </a:r>
          </a:p>
          <a:p>
            <a:pPr lvl="1"/>
            <a:r>
              <a:rPr lang="en-US" dirty="0" smtClean="0"/>
              <a:t>Hormone imbalance or problem</a:t>
            </a:r>
          </a:p>
          <a:p>
            <a:pPr lvl="1"/>
            <a:r>
              <a:rPr lang="en-US" dirty="0" smtClean="0"/>
              <a:t>Secretly gay</a:t>
            </a:r>
          </a:p>
          <a:p>
            <a:pPr lvl="1"/>
            <a:r>
              <a:rPr lang="en-US" dirty="0" smtClean="0"/>
              <a:t>Sexual abuse</a:t>
            </a:r>
          </a:p>
          <a:p>
            <a:pPr lvl="1"/>
            <a:r>
              <a:rPr lang="en-US" dirty="0" smtClean="0"/>
              <a:t>Hypoactive Sexual Desire Disorder</a:t>
            </a:r>
          </a:p>
          <a:p>
            <a:pPr lvl="2"/>
            <a:r>
              <a:rPr lang="en-US" dirty="0" smtClean="0"/>
              <a:t>Considered a sexual dysfunction</a:t>
            </a:r>
          </a:p>
          <a:p>
            <a:pPr lvl="2"/>
            <a:r>
              <a:rPr lang="en-US" dirty="0" smtClean="0"/>
              <a:t>Listed in the DSM-IV (Diagnostic and Statistical Manual of Mental Disorders – American Psychiatric Association)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 smtClean="0"/>
              <a:t>Misconceptions</a:t>
            </a:r>
            <a:br>
              <a:rPr lang="en-US" sz="5000" dirty="0" smtClean="0"/>
            </a:br>
            <a:r>
              <a:rPr lang="en-US" sz="5000" dirty="0" smtClean="0"/>
              <a:t>About Asexuality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84059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Asexual Symbols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4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18945"/>
            <a:ext cx="8915400" cy="501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Asexual Flag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6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18945"/>
            <a:ext cx="8915400" cy="501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Asexual Flag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19812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Asexuality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3029254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Gray-Asexuality</a:t>
            </a:r>
          </a:p>
          <a:p>
            <a:pPr algn="ctr"/>
            <a:r>
              <a:rPr lang="en-US" sz="2800" dirty="0" smtClean="0"/>
              <a:t>&amp; Demisexuality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200400" y="45059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Sexuality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543300" y="5715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Community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1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Symbols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421123"/>
            <a:ext cx="2743200" cy="22082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7"/>
          <a:stretch/>
        </p:blipFill>
        <p:spPr>
          <a:xfrm>
            <a:off x="5257800" y="4151376"/>
            <a:ext cx="3657600" cy="2478024"/>
          </a:xfrm>
          <a:prstGeom prst="rect">
            <a:avLst/>
          </a:prstGeom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4951"/>
            <a:ext cx="2139950" cy="188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210052"/>
            <a:ext cx="1828800" cy="182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09800" y="316495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AVEN Triangle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316495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Black Ring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215767" y="4486870"/>
            <a:ext cx="18134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Ace of Hearts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Ace of Spades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600069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Cake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465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709060"/>
              </p:ext>
            </p:extLst>
          </p:nvPr>
        </p:nvGraphicFramePr>
        <p:xfrm>
          <a:off x="533400" y="2247900"/>
          <a:ext cx="8153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23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Exclusively heterosexual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Predominantly heterosexual, only incidentally homosexual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Predominantly heterosexual, but more than incidentally homosexual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Equally heterosexual and homosexual (bisexual)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Predominantly homosexual, but more than incidentally heterosexual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Predominantly homosexual, only incidentally heterosexual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Exclusively homosexual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Asexual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Kinsey Scale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5791200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Alfred </a:t>
            </a:r>
            <a:r>
              <a:rPr lang="en-US" dirty="0" smtClean="0"/>
              <a:t>Kinsey, 1948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1295400" y="3767862"/>
            <a:ext cx="6553200" cy="1752600"/>
          </a:xfrm>
        </p:spPr>
        <p:txBody>
          <a:bodyPr/>
          <a:lstStyle/>
          <a:p>
            <a:r>
              <a:rPr lang="en-US" dirty="0" smtClean="0"/>
              <a:t>The Asexual Visibility and Education Network</a:t>
            </a:r>
          </a:p>
          <a:p>
            <a:r>
              <a:rPr lang="en-US" dirty="0" smtClean="0"/>
              <a:t>Asexuality.org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8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questions do you have</a:t>
            </a:r>
          </a:p>
          <a:p>
            <a:r>
              <a:rPr lang="en-US" dirty="0" smtClean="0"/>
              <a:t>about Asexuality?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Storms Model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639" y="2239963"/>
            <a:ext cx="3608422" cy="3876675"/>
          </a:xfrm>
        </p:spPr>
      </p:pic>
      <p:sp>
        <p:nvSpPr>
          <p:cNvPr id="7" name="TextBox 6"/>
          <p:cNvSpPr txBox="1"/>
          <p:nvPr/>
        </p:nvSpPr>
        <p:spPr>
          <a:xfrm>
            <a:off x="4724400" y="615800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Michael Storms, 1980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Two-dimensional map of erotic orientation</a:t>
            </a:r>
          </a:p>
          <a:p>
            <a:endParaRPr lang="en-US" dirty="0" smtClean="0"/>
          </a:p>
          <a:p>
            <a:r>
              <a:rPr lang="en-US" dirty="0" smtClean="0"/>
              <a:t>Four </a:t>
            </a:r>
            <a:r>
              <a:rPr lang="en-US" dirty="0"/>
              <a:t>sexual orientation categories</a:t>
            </a:r>
          </a:p>
          <a:p>
            <a:endParaRPr lang="en-US" dirty="0" smtClean="0"/>
          </a:p>
          <a:p>
            <a:r>
              <a:rPr lang="en-US" dirty="0" smtClean="0"/>
              <a:t>Includes </a:t>
            </a:r>
            <a:r>
              <a:rPr lang="en-US" dirty="0"/>
              <a:t>Asexuality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1% of the population is estimated to be Asexual</a:t>
            </a:r>
          </a:p>
          <a:p>
            <a:endParaRPr lang="en-US" dirty="0" smtClean="0"/>
          </a:p>
          <a:p>
            <a:r>
              <a:rPr lang="en-US" dirty="0" smtClean="0"/>
              <a:t>There is a lot of diversity among Asexuals</a:t>
            </a:r>
          </a:p>
          <a:p>
            <a:pPr lvl="1"/>
            <a:r>
              <a:rPr lang="en-US" dirty="0" smtClean="0"/>
              <a:t>Romantic orientation</a:t>
            </a:r>
          </a:p>
          <a:p>
            <a:pPr lvl="1"/>
            <a:r>
              <a:rPr lang="en-US" dirty="0" smtClean="0"/>
              <a:t>Gender identity</a:t>
            </a:r>
          </a:p>
          <a:p>
            <a:pPr lvl="1"/>
            <a:r>
              <a:rPr lang="en-US" dirty="0" smtClean="0"/>
              <a:t>Attitude towards sex</a:t>
            </a:r>
          </a:p>
          <a:p>
            <a:endParaRPr lang="en-US" dirty="0" smtClean="0"/>
          </a:p>
          <a:p>
            <a:r>
              <a:rPr lang="en-US" dirty="0" smtClean="0"/>
              <a:t>Little scientific research has been done about Asexuality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Asexuals?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Asexual Visibility and Education Network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8077200" cy="3877056"/>
          </a:xfrm>
        </p:spPr>
        <p:txBody>
          <a:bodyPr/>
          <a:lstStyle/>
          <a:p>
            <a:r>
              <a:rPr lang="en-US" dirty="0" smtClean="0"/>
              <a:t>AVEN – The Asexual Visibility and Education Network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Founded in 2001 by David Jay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World’s largest Asexual community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Over 28,000 members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Asexuality.org</a:t>
            </a:r>
            <a:endParaRPr lang="en-US" dirty="0"/>
          </a:p>
        </p:txBody>
      </p:sp>
      <p:pic>
        <p:nvPicPr>
          <p:cNvPr id="5" name="Content Placeholder 4" title="AVEN Log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5" y="3417272"/>
            <a:ext cx="2143125" cy="1885950"/>
          </a:xfrm>
        </p:spPr>
      </p:pic>
      <p:sp>
        <p:nvSpPr>
          <p:cNvPr id="6" name="TextBox 5"/>
          <p:cNvSpPr txBox="1"/>
          <p:nvPr/>
        </p:nvSpPr>
        <p:spPr>
          <a:xfrm>
            <a:off x="6396038" y="539109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AVEN logo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208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5638800"/>
            <a:ext cx="7745505" cy="868362"/>
          </a:xfrm>
        </p:spPr>
        <p:txBody>
          <a:bodyPr>
            <a:normAutofit fontScale="92500"/>
          </a:bodyPr>
          <a:lstStyle/>
          <a:p>
            <a:r>
              <a:rPr lang="en-US" dirty="0"/>
              <a:t>The demographics </a:t>
            </a:r>
            <a:r>
              <a:rPr lang="en-US" dirty="0" smtClean="0"/>
              <a:t>of </a:t>
            </a:r>
            <a:r>
              <a:rPr lang="en-US" dirty="0"/>
              <a:t>the Asexual Community at AVEN are based on two internet surveys conducted on AVEN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AVEN Community</a:t>
            </a:r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865" y="2153191"/>
            <a:ext cx="5767623" cy="348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8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Attraction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mental or emotional force that draws people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28653"/>
          </a:xfrm>
        </p:spPr>
        <p:txBody>
          <a:bodyPr>
            <a:normAutofit/>
          </a:bodyPr>
          <a:lstStyle/>
          <a:p>
            <a:r>
              <a:rPr lang="en-US" dirty="0" smtClean="0"/>
              <a:t>A feeling sexual people get that causes them to desire sexual contact with a specific other person.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Often mixed with another form of attraction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Involves a desire for the sexual act itself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 the same thing as a sex drive or libido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Sex drive (libido): a desire for sexual contact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Attraction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6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754</TotalTime>
  <Words>1109</Words>
  <Application>Microsoft Office PowerPoint</Application>
  <PresentationFormat>On-screen Show (4:3)</PresentationFormat>
  <Paragraphs>185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Hardcover</vt:lpstr>
      <vt:lpstr>Asexuality</vt:lpstr>
      <vt:lpstr>What is Asexuality?</vt:lpstr>
      <vt:lpstr>The Kinsey Scale</vt:lpstr>
      <vt:lpstr>The Storms Model</vt:lpstr>
      <vt:lpstr>Who Are Asexuals?</vt:lpstr>
      <vt:lpstr>The Asexual Visibility and Education Network</vt:lpstr>
      <vt:lpstr>The AVEN Community</vt:lpstr>
      <vt:lpstr>Attraction</vt:lpstr>
      <vt:lpstr>Sexual Attraction</vt:lpstr>
      <vt:lpstr>Romantic Attraction</vt:lpstr>
      <vt:lpstr>Aesthetic Attraction</vt:lpstr>
      <vt:lpstr>Romantic Orientation</vt:lpstr>
      <vt:lpstr>Romantic Orientation</vt:lpstr>
      <vt:lpstr>Romantic Orientation</vt:lpstr>
      <vt:lpstr>Romantic Orientation</vt:lpstr>
      <vt:lpstr>Relationships</vt:lpstr>
      <vt:lpstr>The Gray Area</vt:lpstr>
      <vt:lpstr>Gray-A</vt:lpstr>
      <vt:lpstr>Gray-A</vt:lpstr>
      <vt:lpstr>Primary vs. Secondary Sexual Attraction Model</vt:lpstr>
      <vt:lpstr>Primary vs. Secondary Sexual Attraction Model</vt:lpstr>
      <vt:lpstr>Demisexuality</vt:lpstr>
      <vt:lpstr>Challenges and Misconceptions</vt:lpstr>
      <vt:lpstr>Challenges Faced by Asexuals</vt:lpstr>
      <vt:lpstr>Misconceptions About Asexuality</vt:lpstr>
      <vt:lpstr>Asexual Symbols</vt:lpstr>
      <vt:lpstr>The Asexual Flag</vt:lpstr>
      <vt:lpstr>The Asexual Flag</vt:lpstr>
      <vt:lpstr>Other Symbols</vt:lpstr>
      <vt:lpstr>Credits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Charles &amp; Debbie</cp:lastModifiedBy>
  <cp:revision>114</cp:revision>
  <dcterms:created xsi:type="dcterms:W3CDTF">2011-04-24T06:08:57Z</dcterms:created>
  <dcterms:modified xsi:type="dcterms:W3CDTF">2012-03-25T08:48:07Z</dcterms:modified>
</cp:coreProperties>
</file>