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60" r:id="rId5"/>
    <p:sldId id="262" r:id="rId6"/>
    <p:sldId id="259" r:id="rId7"/>
    <p:sldId id="264" r:id="rId8"/>
    <p:sldId id="265" r:id="rId9"/>
    <p:sldId id="266" r:id="rId10"/>
    <p:sldId id="267" r:id="rId11"/>
    <p:sldId id="261" r:id="rId12"/>
    <p:sldId id="26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C1FF6DA9-008F-8B48-92A6-B652298478BF}"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6202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61384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10183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5275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2448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62260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51685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69009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51057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0407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5BCAD085-E8A6-8845-BD4E-CB4CCA059FC4}" type="datetimeFigureOut">
              <a:rPr lang="en-US" smtClean="0"/>
              <a:t>9/19/2025</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2137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BCAD085-E8A6-8845-BD4E-CB4CCA059FC4}" type="datetimeFigureOut">
              <a:rPr lang="en-US" smtClean="0"/>
              <a:t>9/19/2025</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657140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docs.google.com/document/d/1J3vL8OA41xKfnHQvset0_Ja0vL4sJbL6lHJxJlOdhy0/edit?tab=t.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2.naz.edu/registration-records/ferp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FERPA Basics for Faculty</a:t>
            </a:r>
          </a:p>
        </p:txBody>
      </p:sp>
      <p:sp>
        <p:nvSpPr>
          <p:cNvPr id="3" name="Subtitle 2"/>
          <p:cNvSpPr>
            <a:spLocks noGrp="1"/>
          </p:cNvSpPr>
          <p:nvPr>
            <p:ph type="subTitle" idx="1"/>
          </p:nvPr>
        </p:nvSpPr>
        <p:spPr/>
        <p:txBody>
          <a:bodyPr/>
          <a:lstStyle/>
          <a:p>
            <a:r>
              <a:rPr dirty="0"/>
              <a:t>Protecting Student Privacy at </a:t>
            </a:r>
            <a:br>
              <a:rPr lang="en-US" dirty="0"/>
            </a:br>
            <a:r>
              <a:rPr lang="en-US" dirty="0"/>
              <a:t>Nazareth University</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96EA8-99C9-E3A7-ADCD-DB7B690F2DE7}"/>
              </a:ext>
            </a:extLst>
          </p:cNvPr>
          <p:cNvSpPr>
            <a:spLocks noGrp="1"/>
          </p:cNvSpPr>
          <p:nvPr>
            <p:ph type="title"/>
          </p:nvPr>
        </p:nvSpPr>
        <p:spPr/>
        <p:txBody>
          <a:bodyPr/>
          <a:lstStyle/>
          <a:p>
            <a:r>
              <a:rPr lang="en-US" dirty="0"/>
              <a:t>Faculty Responsibilities</a:t>
            </a:r>
          </a:p>
        </p:txBody>
      </p:sp>
      <p:sp>
        <p:nvSpPr>
          <p:cNvPr id="3" name="Content Placeholder 2">
            <a:extLst>
              <a:ext uri="{FF2B5EF4-FFF2-40B4-BE49-F238E27FC236}">
                <a16:creationId xmlns:a16="http://schemas.microsoft.com/office/drawing/2014/main" id="{5376378C-FC8B-CDA8-758C-39A05949905E}"/>
              </a:ext>
            </a:extLst>
          </p:cNvPr>
          <p:cNvSpPr>
            <a:spLocks noGrp="1"/>
          </p:cNvSpPr>
          <p:nvPr>
            <p:ph idx="1"/>
          </p:nvPr>
        </p:nvSpPr>
        <p:spPr/>
        <p:txBody>
          <a:bodyPr/>
          <a:lstStyle/>
          <a:p>
            <a:pPr marL="0" indent="0">
              <a:buNone/>
            </a:pPr>
            <a:r>
              <a:rPr lang="en-US" dirty="0"/>
              <a:t>Notes and appointment summaries in Navigate360 from student meetings should relate specifically to advising and academic related discussions and should not be shared outside of Navigate360 without the permission of the student.</a:t>
            </a:r>
          </a:p>
          <a:p>
            <a:pPr marL="0" indent="0">
              <a:buNone/>
            </a:pPr>
            <a:r>
              <a:rPr lang="en-US" dirty="0"/>
              <a:t>For helpful information regarding summaries and notes, please refer to the Navigate360 </a:t>
            </a:r>
            <a:r>
              <a:rPr lang="en-US" dirty="0">
                <a:hlinkClick r:id="rId2"/>
              </a:rPr>
              <a:t>Documenting a Student Interaction </a:t>
            </a:r>
            <a:r>
              <a:rPr lang="en-US" dirty="0"/>
              <a:t>overview.</a:t>
            </a:r>
          </a:p>
        </p:txBody>
      </p:sp>
    </p:spTree>
    <p:extLst>
      <p:ext uri="{BB962C8B-B14F-4D97-AF65-F5344CB8AC3E}">
        <p14:creationId xmlns:p14="http://schemas.microsoft.com/office/powerpoint/2010/main" val="3579261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Common Do’s &amp; Don’ts</a:t>
            </a:r>
          </a:p>
        </p:txBody>
      </p:sp>
      <p:sp>
        <p:nvSpPr>
          <p:cNvPr id="3" name="Content Placeholder 2"/>
          <p:cNvSpPr>
            <a:spLocks noGrp="1"/>
          </p:cNvSpPr>
          <p:nvPr>
            <p:ph idx="1"/>
          </p:nvPr>
        </p:nvSpPr>
        <p:spPr/>
        <p:txBody>
          <a:bodyPr/>
          <a:lstStyle/>
          <a:p>
            <a:pPr marL="0" indent="0">
              <a:buNone/>
            </a:pPr>
            <a:r>
              <a:rPr dirty="0"/>
              <a:t>✅ Do: Use secure systems (LMS, official email) for grades.</a:t>
            </a:r>
          </a:p>
          <a:p>
            <a:pPr marL="0" indent="0">
              <a:buNone/>
            </a:pPr>
            <a:r>
              <a:rPr dirty="0"/>
              <a:t>✅ Do: Discuss student info privately.</a:t>
            </a:r>
          </a:p>
          <a:p>
            <a:pPr marL="0" indent="0">
              <a:buNone/>
            </a:pPr>
            <a:r>
              <a:rPr dirty="0"/>
              <a:t>❌ Don’t: Post grades publicly with names/IDs.</a:t>
            </a:r>
          </a:p>
          <a:p>
            <a:pPr marL="0" indent="0">
              <a:buNone/>
            </a:pPr>
            <a:r>
              <a:rPr dirty="0"/>
              <a:t>❌ Don’t: Share student info with parents, media, or outside parties without consent.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Takeaways</a:t>
            </a:r>
          </a:p>
        </p:txBody>
      </p:sp>
      <p:sp>
        <p:nvSpPr>
          <p:cNvPr id="3" name="Content Placeholder 2"/>
          <p:cNvSpPr>
            <a:spLocks noGrp="1"/>
          </p:cNvSpPr>
          <p:nvPr>
            <p:ph idx="1"/>
          </p:nvPr>
        </p:nvSpPr>
        <p:spPr/>
        <p:txBody>
          <a:bodyPr/>
          <a:lstStyle/>
          <a:p>
            <a:r>
              <a:rPr dirty="0"/>
              <a:t>FERPA = Protecting student privacy.</a:t>
            </a:r>
          </a:p>
          <a:p>
            <a:r>
              <a:rPr dirty="0"/>
              <a:t>Share only what’s necessary, with the right people.</a:t>
            </a:r>
          </a:p>
          <a:p>
            <a:r>
              <a:rPr dirty="0"/>
              <a:t>When in doubt → Don’t disclose, ask first!</a:t>
            </a:r>
            <a:endParaRPr lang="en-US" dirty="0"/>
          </a:p>
          <a:p>
            <a:r>
              <a:rPr lang="en-US" dirty="0"/>
              <a:t>For more scenarios and examples visit </a:t>
            </a:r>
            <a:r>
              <a:rPr lang="en-US" dirty="0">
                <a:hlinkClick r:id="rId2"/>
              </a:rPr>
              <a:t>https://www2.naz.edu/registration-records/ferpa</a:t>
            </a:r>
            <a:endParaRPr dirty="0"/>
          </a:p>
          <a:p>
            <a:r>
              <a:rPr dirty="0"/>
              <a:t>Questions? Contact </a:t>
            </a:r>
            <a:r>
              <a:rPr lang="en-US" dirty="0"/>
              <a:t>the Registration &amp; Records Office.</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What is FERPA?</a:t>
            </a:r>
          </a:p>
        </p:txBody>
      </p:sp>
      <p:sp>
        <p:nvSpPr>
          <p:cNvPr id="3" name="Content Placeholder 2"/>
          <p:cNvSpPr>
            <a:spLocks noGrp="1"/>
          </p:cNvSpPr>
          <p:nvPr>
            <p:ph idx="1"/>
          </p:nvPr>
        </p:nvSpPr>
        <p:spPr/>
        <p:txBody>
          <a:bodyPr/>
          <a:lstStyle/>
          <a:p>
            <a:r>
              <a:rPr dirty="0"/>
              <a:t>Federal law (1974) protecting privacy of student education records.</a:t>
            </a:r>
          </a:p>
          <a:p>
            <a:r>
              <a:rPr dirty="0"/>
              <a:t>Gives students rights over their records.</a:t>
            </a:r>
          </a:p>
          <a:p>
            <a:r>
              <a:rPr dirty="0"/>
              <a:t>Applies to all institutions receiving U.S. Department of Education funds.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Student Rights under FERPA</a:t>
            </a:r>
          </a:p>
        </p:txBody>
      </p:sp>
      <p:sp>
        <p:nvSpPr>
          <p:cNvPr id="3" name="Content Placeholder 2"/>
          <p:cNvSpPr>
            <a:spLocks noGrp="1"/>
          </p:cNvSpPr>
          <p:nvPr>
            <p:ph idx="1"/>
          </p:nvPr>
        </p:nvSpPr>
        <p:spPr/>
        <p:txBody>
          <a:bodyPr/>
          <a:lstStyle/>
          <a:p>
            <a:r>
              <a:rPr dirty="0"/>
              <a:t>Right to access their own records.</a:t>
            </a:r>
          </a:p>
          <a:p>
            <a:r>
              <a:rPr dirty="0"/>
              <a:t>Right to request corrections.</a:t>
            </a:r>
          </a:p>
          <a:p>
            <a:r>
              <a:rPr dirty="0"/>
              <a:t>Right to control disclosure of information.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Directory Information</a:t>
            </a:r>
          </a:p>
        </p:txBody>
      </p:sp>
      <p:sp>
        <p:nvSpPr>
          <p:cNvPr id="3" name="Content Placeholder 2"/>
          <p:cNvSpPr>
            <a:spLocks noGrp="1"/>
          </p:cNvSpPr>
          <p:nvPr>
            <p:ph idx="1"/>
          </p:nvPr>
        </p:nvSpPr>
        <p:spPr/>
        <p:txBody>
          <a:bodyPr/>
          <a:lstStyle/>
          <a:p>
            <a:r>
              <a:rPr dirty="0"/>
              <a:t>FERPA allows release of basic “directory” info unless the student opts out.</a:t>
            </a:r>
          </a:p>
          <a:p>
            <a:r>
              <a:rPr lang="en-US" dirty="0"/>
              <a:t>At Nazareth, directory information includes</a:t>
            </a:r>
            <a:r>
              <a:rPr dirty="0"/>
              <a:t>:</a:t>
            </a:r>
            <a:r>
              <a:rPr lang="en-US" dirty="0"/>
              <a:t> </a:t>
            </a:r>
            <a:br>
              <a:rPr lang="en-US" dirty="0"/>
            </a:br>
            <a:r>
              <a:rPr lang="en-US" dirty="0"/>
              <a:t>Name, email, date of attendance, enrollment status, previous school attended, class, major field(s) of study, graduation honors, degrees conferred (including dates), and date of birth.</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Quick Scenarios</a:t>
            </a:r>
          </a:p>
        </p:txBody>
      </p:sp>
      <p:sp>
        <p:nvSpPr>
          <p:cNvPr id="3" name="Content Placeholder 2"/>
          <p:cNvSpPr>
            <a:spLocks noGrp="1"/>
          </p:cNvSpPr>
          <p:nvPr>
            <p:ph idx="1"/>
          </p:nvPr>
        </p:nvSpPr>
        <p:spPr/>
        <p:txBody>
          <a:bodyPr/>
          <a:lstStyle/>
          <a:p>
            <a:pPr marL="0" indent="0">
              <a:buNone/>
            </a:pPr>
            <a:r>
              <a:rPr lang="en-US" dirty="0"/>
              <a:t>1</a:t>
            </a:r>
            <a:r>
              <a:rPr dirty="0"/>
              <a:t>. Parent calls asking about grades → Can’t share without student’s written consent.</a:t>
            </a:r>
          </a:p>
          <a:p>
            <a:pPr marL="0" indent="0">
              <a:buNone/>
            </a:pPr>
            <a:r>
              <a:rPr dirty="0"/>
              <a:t>2. Faculty member requests info about a student in another class → Share only if they have a legitimate educational interest.</a:t>
            </a:r>
          </a:p>
          <a:p>
            <a:pPr marL="0" indent="0">
              <a:buNone/>
            </a:pPr>
            <a:r>
              <a:rPr dirty="0"/>
              <a:t>3. Emailing students → Use BCC when sending to a group.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Faculty Responsibilities</a:t>
            </a:r>
          </a:p>
        </p:txBody>
      </p:sp>
      <p:sp>
        <p:nvSpPr>
          <p:cNvPr id="3" name="Content Placeholder 2"/>
          <p:cNvSpPr>
            <a:spLocks noGrp="1"/>
          </p:cNvSpPr>
          <p:nvPr>
            <p:ph idx="1"/>
          </p:nvPr>
        </p:nvSpPr>
        <p:spPr>
          <a:xfrm>
            <a:off x="1443491" y="2015733"/>
            <a:ext cx="6571343" cy="3823752"/>
          </a:xfrm>
        </p:spPr>
        <p:txBody>
          <a:bodyPr>
            <a:normAutofit fontScale="70000" lnSpcReduction="20000"/>
          </a:bodyPr>
          <a:lstStyle/>
          <a:p>
            <a:pPr marL="0" indent="0" algn="ctr">
              <a:buNone/>
            </a:pPr>
            <a:r>
              <a:rPr sz="2600" b="1" dirty="0"/>
              <a:t>Keep student records confidential (grades, ID numbers, advising notes).</a:t>
            </a:r>
            <a:endParaRPr lang="en-US" sz="2600" b="1" dirty="0"/>
          </a:p>
          <a:p>
            <a:pPr fontAlgn="t"/>
            <a:endParaRPr lang="en-US" b="1" dirty="0"/>
          </a:p>
          <a:p>
            <a:pPr fontAlgn="t"/>
            <a:r>
              <a:rPr lang="en-US" b="1" dirty="0"/>
              <a:t>Situation</a:t>
            </a:r>
            <a:r>
              <a:rPr lang="en-US" dirty="0"/>
              <a:t>: An instructor is preparing to post exam grades on a classroom bulletin board or on the course website. They decide to post the grades by using student IDs or by using an anonymous code.</a:t>
            </a:r>
          </a:p>
          <a:p>
            <a:pPr fontAlgn="t"/>
            <a:r>
              <a:rPr lang="en-US" b="1" dirty="0"/>
              <a:t>FERPA Implication</a:t>
            </a:r>
            <a:r>
              <a:rPr lang="en-US" dirty="0"/>
              <a:t>: Posting grades in a manner that identifies students by name or student ID without their consent violates FERPA. Even if the instructor uses anonymous codes, the method of publication could still be problematic if the students are identifiable.</a:t>
            </a:r>
          </a:p>
          <a:p>
            <a:pPr fontAlgn="t"/>
            <a:r>
              <a:rPr lang="en-US" b="1" dirty="0"/>
              <a:t>Key Lesson</a:t>
            </a:r>
            <a:r>
              <a:rPr lang="en-US" dirty="0"/>
              <a:t>: Grades should never be posted in a way that could link them back to a student without their explicit consent. Even using partial identifiers, like a student ID, can be a violation. Instead, instructors should use secure platforms that maintain student confidentiality, such as online learning management systems (LMS).</a:t>
            </a:r>
          </a:p>
          <a:p>
            <a:pPr marL="0" indent="0">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0FF97-631E-F7C6-DDB9-50508B970277}"/>
              </a:ext>
            </a:extLst>
          </p:cNvPr>
          <p:cNvSpPr>
            <a:spLocks noGrp="1"/>
          </p:cNvSpPr>
          <p:nvPr>
            <p:ph type="title"/>
          </p:nvPr>
        </p:nvSpPr>
        <p:spPr/>
        <p:txBody>
          <a:bodyPr/>
          <a:lstStyle/>
          <a:p>
            <a:r>
              <a:rPr lang="en-US" dirty="0"/>
              <a:t>Faculty Responsibilities</a:t>
            </a:r>
          </a:p>
        </p:txBody>
      </p:sp>
      <p:sp>
        <p:nvSpPr>
          <p:cNvPr id="3" name="Content Placeholder 2">
            <a:extLst>
              <a:ext uri="{FF2B5EF4-FFF2-40B4-BE49-F238E27FC236}">
                <a16:creationId xmlns:a16="http://schemas.microsoft.com/office/drawing/2014/main" id="{8C685217-F487-44B8-39BE-4B3AE3B2E45C}"/>
              </a:ext>
            </a:extLst>
          </p:cNvPr>
          <p:cNvSpPr>
            <a:spLocks noGrp="1"/>
          </p:cNvSpPr>
          <p:nvPr>
            <p:ph idx="1"/>
          </p:nvPr>
        </p:nvSpPr>
        <p:spPr>
          <a:xfrm>
            <a:off x="1443491" y="2015733"/>
            <a:ext cx="6571343" cy="3905233"/>
          </a:xfrm>
        </p:spPr>
        <p:txBody>
          <a:bodyPr>
            <a:normAutofit fontScale="32500" lnSpcReduction="20000"/>
          </a:bodyPr>
          <a:lstStyle/>
          <a:p>
            <a:pPr marL="0" indent="0" algn="ctr">
              <a:buNone/>
            </a:pPr>
            <a:r>
              <a:rPr lang="en-US" sz="5500" b="1" dirty="0"/>
              <a:t>Do not share info with colleagues unless they have a legitimate educational interest.</a:t>
            </a:r>
          </a:p>
          <a:p>
            <a:pPr fontAlgn="t"/>
            <a:endParaRPr lang="en-US" sz="4300" b="1" dirty="0"/>
          </a:p>
          <a:p>
            <a:pPr fontAlgn="t"/>
            <a:r>
              <a:rPr lang="en-US" sz="4300" b="1" dirty="0"/>
              <a:t>Situation</a:t>
            </a:r>
            <a:r>
              <a:rPr lang="en-US" sz="4300" dirty="0"/>
              <a:t>: An instructor discusses a student’s academic performance during a departmental meeting in front of colleagues, or mentions it in a public setting such as a conference, without the student’s permission.</a:t>
            </a:r>
          </a:p>
          <a:p>
            <a:pPr fontAlgn="t"/>
            <a:r>
              <a:rPr lang="en-US" sz="4300" b="1" dirty="0"/>
              <a:t>FERPA Implication</a:t>
            </a:r>
            <a:r>
              <a:rPr lang="en-US" sz="4300" dirty="0"/>
              <a:t>: FERPA prohibits the disclosure of personally identifiable information (PII) from a student’s educational records to third parties, including colleagues or other faculty members, unless necessary for educational purposes and the individuals have a legitimate educational interest in the information.</a:t>
            </a:r>
          </a:p>
          <a:p>
            <a:pPr fontAlgn="t"/>
            <a:r>
              <a:rPr lang="en-US" sz="4300" b="1" dirty="0"/>
              <a:t>Key Lesson</a:t>
            </a:r>
            <a:r>
              <a:rPr lang="en-US" sz="4300" dirty="0"/>
              <a:t>: Instructors should be cautious when discussing student performance. Even in academic or professional settings, it’s important to avoid identifying students by name or referring to their specific academic records without student consent, unless there’s a clear educational purpose that justifies sharing the information.</a:t>
            </a:r>
          </a:p>
          <a:p>
            <a:pPr marL="0" indent="0">
              <a:buNone/>
            </a:pPr>
            <a:endParaRPr lang="en-US" sz="4300" dirty="0"/>
          </a:p>
        </p:txBody>
      </p:sp>
    </p:spTree>
    <p:extLst>
      <p:ext uri="{BB962C8B-B14F-4D97-AF65-F5344CB8AC3E}">
        <p14:creationId xmlns:p14="http://schemas.microsoft.com/office/powerpoint/2010/main" val="84569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0BC15-0013-A36B-2C90-CE561ACEFEE4}"/>
              </a:ext>
            </a:extLst>
          </p:cNvPr>
          <p:cNvSpPr>
            <a:spLocks noGrp="1"/>
          </p:cNvSpPr>
          <p:nvPr>
            <p:ph type="title"/>
          </p:nvPr>
        </p:nvSpPr>
        <p:spPr/>
        <p:txBody>
          <a:bodyPr/>
          <a:lstStyle/>
          <a:p>
            <a:r>
              <a:rPr lang="en-US" dirty="0"/>
              <a:t>Faculty Responsibilities</a:t>
            </a:r>
          </a:p>
        </p:txBody>
      </p:sp>
      <p:sp>
        <p:nvSpPr>
          <p:cNvPr id="3" name="Content Placeholder 2">
            <a:extLst>
              <a:ext uri="{FF2B5EF4-FFF2-40B4-BE49-F238E27FC236}">
                <a16:creationId xmlns:a16="http://schemas.microsoft.com/office/drawing/2014/main" id="{4C8C4D01-74C9-BB7A-3E85-4DDA3BDD4077}"/>
              </a:ext>
            </a:extLst>
          </p:cNvPr>
          <p:cNvSpPr>
            <a:spLocks noGrp="1"/>
          </p:cNvSpPr>
          <p:nvPr>
            <p:ph idx="1"/>
          </p:nvPr>
        </p:nvSpPr>
        <p:spPr>
          <a:xfrm>
            <a:off x="1443491" y="2015733"/>
            <a:ext cx="6571343" cy="3724164"/>
          </a:xfrm>
        </p:spPr>
        <p:txBody>
          <a:bodyPr>
            <a:normAutofit fontScale="70000" lnSpcReduction="20000"/>
          </a:bodyPr>
          <a:lstStyle/>
          <a:p>
            <a:pPr marL="0" indent="0" algn="ctr">
              <a:buNone/>
            </a:pPr>
            <a:r>
              <a:rPr lang="en-US" sz="2600" b="1" dirty="0"/>
              <a:t>Do not release info to parents without written consent.</a:t>
            </a:r>
          </a:p>
          <a:p>
            <a:pPr fontAlgn="t"/>
            <a:endParaRPr lang="en-US" b="1" dirty="0"/>
          </a:p>
          <a:p>
            <a:pPr fontAlgn="t"/>
            <a:r>
              <a:rPr lang="en-US" b="1" dirty="0"/>
              <a:t>Situation</a:t>
            </a:r>
            <a:r>
              <a:rPr lang="en-US" dirty="0"/>
              <a:t>: A student’s parent calls the instructor to ask about their child’s grades in a class. The parent is very concerned and wants to know the student’s current grade, attendance record, and any performance issues.</a:t>
            </a:r>
          </a:p>
          <a:p>
            <a:pPr fontAlgn="t"/>
            <a:r>
              <a:rPr lang="en-US" b="1" dirty="0"/>
              <a:t>FERPA Implication</a:t>
            </a:r>
            <a:r>
              <a:rPr lang="en-US" dirty="0"/>
              <a:t>: Under FERPA, an instructor is </a:t>
            </a:r>
            <a:r>
              <a:rPr lang="en-US" b="1" dirty="0"/>
              <a:t>not allowed</a:t>
            </a:r>
            <a:r>
              <a:rPr lang="en-US" dirty="0"/>
              <a:t> to share a student's educational records with a parent unless the student has given explicit consent or is a dependent under IRS guidelines. Even if the parent is concerned, the instructor cannot share this information without written permission from the student.</a:t>
            </a:r>
          </a:p>
          <a:p>
            <a:pPr fontAlgn="t"/>
            <a:r>
              <a:rPr lang="en-US" b="1" dirty="0"/>
              <a:t>Key Lesson</a:t>
            </a:r>
            <a:r>
              <a:rPr lang="en-US" dirty="0"/>
              <a:t>: Instructors must keep educational records confidential and seek consent from the student before discussing their grades with anyone, including parents. Instructors can inform parents that FERPA limits disclosure of certain information unless the student has granted permission.</a:t>
            </a:r>
          </a:p>
          <a:p>
            <a:pPr marL="0" indent="0">
              <a:buNone/>
            </a:pPr>
            <a:endParaRPr lang="en-US" dirty="0"/>
          </a:p>
        </p:txBody>
      </p:sp>
    </p:spTree>
    <p:extLst>
      <p:ext uri="{BB962C8B-B14F-4D97-AF65-F5344CB8AC3E}">
        <p14:creationId xmlns:p14="http://schemas.microsoft.com/office/powerpoint/2010/main" val="3271384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C0B0A-CF85-2BD5-D6D1-27082A09F0ED}"/>
              </a:ext>
            </a:extLst>
          </p:cNvPr>
          <p:cNvSpPr>
            <a:spLocks noGrp="1"/>
          </p:cNvSpPr>
          <p:nvPr>
            <p:ph type="title"/>
          </p:nvPr>
        </p:nvSpPr>
        <p:spPr/>
        <p:txBody>
          <a:bodyPr/>
          <a:lstStyle/>
          <a:p>
            <a:r>
              <a:rPr lang="en-US" dirty="0"/>
              <a:t>Faculty Responsibilities</a:t>
            </a:r>
          </a:p>
        </p:txBody>
      </p:sp>
      <p:sp>
        <p:nvSpPr>
          <p:cNvPr id="3" name="Content Placeholder 2">
            <a:extLst>
              <a:ext uri="{FF2B5EF4-FFF2-40B4-BE49-F238E27FC236}">
                <a16:creationId xmlns:a16="http://schemas.microsoft.com/office/drawing/2014/main" id="{9A339F58-2ACF-9F44-B82C-A133EBA326E9}"/>
              </a:ext>
            </a:extLst>
          </p:cNvPr>
          <p:cNvSpPr>
            <a:spLocks noGrp="1"/>
          </p:cNvSpPr>
          <p:nvPr>
            <p:ph idx="1"/>
          </p:nvPr>
        </p:nvSpPr>
        <p:spPr/>
        <p:txBody>
          <a:bodyPr>
            <a:normAutofit fontScale="70000" lnSpcReduction="20000"/>
          </a:bodyPr>
          <a:lstStyle/>
          <a:p>
            <a:pPr marL="0" indent="0" algn="ctr">
              <a:buNone/>
            </a:pPr>
            <a:r>
              <a:rPr lang="en-US" sz="2600" b="1" dirty="0"/>
              <a:t>Secure records (both paper and electronic).</a:t>
            </a:r>
          </a:p>
          <a:p>
            <a:endParaRPr lang="en-US" dirty="0"/>
          </a:p>
          <a:p>
            <a:pPr marL="0" indent="0" fontAlgn="t">
              <a:buNone/>
            </a:pPr>
            <a:r>
              <a:rPr lang="en-US" b="1" dirty="0"/>
              <a:t>Situation</a:t>
            </a:r>
            <a:r>
              <a:rPr lang="en-US" dirty="0"/>
              <a:t>: An instructor returns graded assignments to students but leaves unclaimed assignments in a pile in a public space, such as the hallway, for students to pick up.</a:t>
            </a:r>
          </a:p>
          <a:p>
            <a:pPr marL="0" indent="0" fontAlgn="t">
              <a:buNone/>
            </a:pPr>
            <a:r>
              <a:rPr lang="en-US" b="1" dirty="0"/>
              <a:t>FERPA Implication</a:t>
            </a:r>
            <a:r>
              <a:rPr lang="en-US" dirty="0"/>
              <a:t>: Leaving assignments unclaimed in a public space or handing them out to the wrong student may violate FERPA if the assignments contain personally identifiable information (like names or grades).</a:t>
            </a:r>
          </a:p>
          <a:p>
            <a:pPr marL="0" indent="0" fontAlgn="t">
              <a:buNone/>
            </a:pPr>
            <a:r>
              <a:rPr lang="en-US" b="1" dirty="0"/>
              <a:t>Key Lesson</a:t>
            </a:r>
            <a:r>
              <a:rPr lang="en-US" dirty="0"/>
              <a:t>: Assignments with identifiable student information should be returned to students directly, either during class or through a secure method, to protect student privacy. Instructors should not leave such materials in public spaces or allow students to pick up their work without appropriate safeguards.</a:t>
            </a:r>
          </a:p>
          <a:p>
            <a:endParaRPr lang="en-US" dirty="0"/>
          </a:p>
          <a:p>
            <a:endParaRPr lang="en-US" dirty="0"/>
          </a:p>
        </p:txBody>
      </p:sp>
    </p:spTree>
    <p:extLst>
      <p:ext uri="{BB962C8B-B14F-4D97-AF65-F5344CB8AC3E}">
        <p14:creationId xmlns:p14="http://schemas.microsoft.com/office/powerpoint/2010/main" val="25337673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23</TotalTime>
  <Words>932</Words>
  <Application>Microsoft Office PowerPoint</Application>
  <PresentationFormat>On-screen Show (4:3)</PresentationFormat>
  <Paragraphs>55</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Gill Sans MT</vt:lpstr>
      <vt:lpstr>Gallery</vt:lpstr>
      <vt:lpstr>FERPA Basics for Faculty</vt:lpstr>
      <vt:lpstr>What is FERPA?</vt:lpstr>
      <vt:lpstr>Student Rights under FERPA</vt:lpstr>
      <vt:lpstr>Directory Information</vt:lpstr>
      <vt:lpstr>Quick Scenarios</vt:lpstr>
      <vt:lpstr>Faculty Responsibilities</vt:lpstr>
      <vt:lpstr>Faculty Responsibilities</vt:lpstr>
      <vt:lpstr>Faculty Responsibilities</vt:lpstr>
      <vt:lpstr>Faculty Responsibilities</vt:lpstr>
      <vt:lpstr>Faculty Responsibilities</vt:lpstr>
      <vt:lpstr>Common Do’s &amp; Don’ts</vt:lpstr>
      <vt:lpstr>Key Takeaways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Rachel Scott</dc:creator>
  <cp:keywords/>
  <dc:description>generated using python-pptx</dc:description>
  <cp:lastModifiedBy>Rachel Scott</cp:lastModifiedBy>
  <cp:revision>5</cp:revision>
  <dcterms:created xsi:type="dcterms:W3CDTF">2013-01-27T09:14:16Z</dcterms:created>
  <dcterms:modified xsi:type="dcterms:W3CDTF">2025-09-19T13:11:09Z</dcterms:modified>
  <cp:category/>
</cp:coreProperties>
</file>