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82" r:id="rId2"/>
    <p:sldId id="256" r:id="rId3"/>
    <p:sldId id="285" r:id="rId4"/>
    <p:sldId id="284" r:id="rId5"/>
    <p:sldId id="283" r:id="rId6"/>
    <p:sldId id="289" r:id="rId7"/>
    <p:sldId id="288" r:id="rId8"/>
    <p:sldId id="294" r:id="rId9"/>
    <p:sldId id="287" r:id="rId10"/>
    <p:sldId id="286" r:id="rId11"/>
    <p:sldId id="293" r:id="rId12"/>
    <p:sldId id="292" r:id="rId13"/>
    <p:sldId id="291" r:id="rId14"/>
    <p:sldId id="299" r:id="rId15"/>
    <p:sldId id="290" r:id="rId16"/>
    <p:sldId id="298" r:id="rId17"/>
    <p:sldId id="297" r:id="rId18"/>
    <p:sldId id="296" r:id="rId19"/>
    <p:sldId id="295" r:id="rId20"/>
    <p:sldId id="302" r:id="rId21"/>
    <p:sldId id="305" r:id="rId22"/>
    <p:sldId id="306" r:id="rId23"/>
    <p:sldId id="307" r:id="rId24"/>
    <p:sldId id="304"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148C8"/>
    <a:srgbClr val="164460"/>
    <a:srgbClr val="103348"/>
    <a:srgbClr val="1F6087"/>
    <a:srgbClr val="1B567B"/>
    <a:srgbClr val="6B3A9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0" autoAdjust="0"/>
    <p:restoredTop sz="94660"/>
  </p:normalViewPr>
  <p:slideViewPr>
    <p:cSldViewPr>
      <p:cViewPr varScale="1">
        <p:scale>
          <a:sx n="108" d="100"/>
          <a:sy n="108" d="100"/>
        </p:scale>
        <p:origin x="-1056"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EA56EC-1E75-4742-A7E0-5755B7D18F2F}" type="datetimeFigureOut">
              <a:rPr lang="en-US" smtClean="0"/>
              <a:pPr/>
              <a:t>9/6/2013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229E43-7842-44EB-96A0-B849440C305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229E43-7842-44EB-96A0-B849440C305F}" type="slidenum">
              <a:rPr lang="en-US" smtClean="0"/>
              <a:pPr/>
              <a:t>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229E43-7842-44EB-96A0-B849440C305F}" type="slidenum">
              <a:rPr lang="en-US" smtClean="0"/>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800DA5-4240-41A3-8D21-442D0FBE04C2}" type="datetimeFigureOut">
              <a:rPr lang="en-US" smtClean="0"/>
              <a:pPr/>
              <a:t>9/6/2013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E429A6-DC41-4AE8-B845-DB71C7099772}" type="slidenum">
              <a:rPr lang="en-US" smtClean="0"/>
              <a:pPr/>
              <a:t>‹#›</a:t>
            </a:fld>
            <a:endParaRPr lang="en-US"/>
          </a:p>
        </p:txBody>
      </p:sp>
    </p:spTree>
  </p:cSld>
  <p:clrMapOvr>
    <a:masterClrMapping/>
  </p:clrMapOvr>
  <p:transition spd="med">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800DA5-4240-41A3-8D21-442D0FBE04C2}" type="datetimeFigureOut">
              <a:rPr lang="en-US" smtClean="0"/>
              <a:pPr/>
              <a:t>9/6/2013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E429A6-DC41-4AE8-B845-DB71C7099772}" type="slidenum">
              <a:rPr lang="en-US" smtClean="0"/>
              <a:pPr/>
              <a:t>‹#›</a:t>
            </a:fld>
            <a:endParaRPr lang="en-US"/>
          </a:p>
        </p:txBody>
      </p:sp>
    </p:spTree>
  </p:cSld>
  <p:clrMapOvr>
    <a:masterClrMapping/>
  </p:clrMapOvr>
  <p:transition spd="med">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800DA5-4240-41A3-8D21-442D0FBE04C2}" type="datetimeFigureOut">
              <a:rPr lang="en-US" smtClean="0"/>
              <a:pPr/>
              <a:t>9/6/2013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E429A6-DC41-4AE8-B845-DB71C7099772}" type="slidenum">
              <a:rPr lang="en-US" smtClean="0"/>
              <a:pPr/>
              <a:t>‹#›</a:t>
            </a:fld>
            <a:endParaRPr lang="en-US"/>
          </a:p>
        </p:txBody>
      </p:sp>
    </p:spTree>
  </p:cSld>
  <p:clrMapOvr>
    <a:masterClrMapping/>
  </p:clrMapOvr>
  <p:transition spd="med">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800DA5-4240-41A3-8D21-442D0FBE04C2}" type="datetimeFigureOut">
              <a:rPr lang="en-US" smtClean="0"/>
              <a:pPr/>
              <a:t>9/6/2013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E429A6-DC41-4AE8-B845-DB71C7099772}" type="slidenum">
              <a:rPr lang="en-US" smtClean="0"/>
              <a:pPr/>
              <a:t>‹#›</a:t>
            </a:fld>
            <a:endParaRPr lang="en-US"/>
          </a:p>
        </p:txBody>
      </p:sp>
    </p:spTree>
  </p:cSld>
  <p:clrMapOvr>
    <a:masterClrMapping/>
  </p:clrMapOvr>
  <p:transition spd="med">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800DA5-4240-41A3-8D21-442D0FBE04C2}" type="datetimeFigureOut">
              <a:rPr lang="en-US" smtClean="0"/>
              <a:pPr/>
              <a:t>9/6/2013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E429A6-DC41-4AE8-B845-DB71C7099772}" type="slidenum">
              <a:rPr lang="en-US" smtClean="0"/>
              <a:pPr/>
              <a:t>‹#›</a:t>
            </a:fld>
            <a:endParaRPr lang="en-US"/>
          </a:p>
        </p:txBody>
      </p:sp>
    </p:spTree>
  </p:cSld>
  <p:clrMapOvr>
    <a:masterClrMapping/>
  </p:clrMapOvr>
  <p:transition spd="med">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800DA5-4240-41A3-8D21-442D0FBE04C2}" type="datetimeFigureOut">
              <a:rPr lang="en-US" smtClean="0"/>
              <a:pPr/>
              <a:t>9/6/2013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E429A6-DC41-4AE8-B845-DB71C7099772}" type="slidenum">
              <a:rPr lang="en-US" smtClean="0"/>
              <a:pPr/>
              <a:t>‹#›</a:t>
            </a:fld>
            <a:endParaRPr lang="en-US"/>
          </a:p>
        </p:txBody>
      </p:sp>
    </p:spTree>
  </p:cSld>
  <p:clrMapOvr>
    <a:masterClrMapping/>
  </p:clrMapOvr>
  <p:transition spd="med">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800DA5-4240-41A3-8D21-442D0FBE04C2}" type="datetimeFigureOut">
              <a:rPr lang="en-US" smtClean="0"/>
              <a:pPr/>
              <a:t>9/6/2013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E429A6-DC41-4AE8-B845-DB71C7099772}" type="slidenum">
              <a:rPr lang="en-US" smtClean="0"/>
              <a:pPr/>
              <a:t>‹#›</a:t>
            </a:fld>
            <a:endParaRPr lang="en-US"/>
          </a:p>
        </p:txBody>
      </p:sp>
    </p:spTree>
  </p:cSld>
  <p:clrMapOvr>
    <a:masterClrMapping/>
  </p:clrMapOvr>
  <p:transition spd="med">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800DA5-4240-41A3-8D21-442D0FBE04C2}" type="datetimeFigureOut">
              <a:rPr lang="en-US" smtClean="0"/>
              <a:pPr/>
              <a:t>9/6/2013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E429A6-DC41-4AE8-B845-DB71C7099772}" type="slidenum">
              <a:rPr lang="en-US" smtClean="0"/>
              <a:pPr/>
              <a:t>‹#›</a:t>
            </a:fld>
            <a:endParaRPr lang="en-US"/>
          </a:p>
        </p:txBody>
      </p:sp>
    </p:spTree>
  </p:cSld>
  <p:clrMapOvr>
    <a:masterClrMapping/>
  </p:clrMapOvr>
  <p:transition spd="med">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800DA5-4240-41A3-8D21-442D0FBE04C2}" type="datetimeFigureOut">
              <a:rPr lang="en-US" smtClean="0"/>
              <a:pPr/>
              <a:t>9/6/2013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E429A6-DC41-4AE8-B845-DB71C7099772}" type="slidenum">
              <a:rPr lang="en-US" smtClean="0"/>
              <a:pPr/>
              <a:t>‹#›</a:t>
            </a:fld>
            <a:endParaRPr lang="en-US"/>
          </a:p>
        </p:txBody>
      </p:sp>
    </p:spTree>
  </p:cSld>
  <p:clrMapOvr>
    <a:masterClrMapping/>
  </p:clrMapOvr>
  <p:transition spd="med">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800DA5-4240-41A3-8D21-442D0FBE04C2}" type="datetimeFigureOut">
              <a:rPr lang="en-US" smtClean="0"/>
              <a:pPr/>
              <a:t>9/6/2013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E429A6-DC41-4AE8-B845-DB71C7099772}" type="slidenum">
              <a:rPr lang="en-US" smtClean="0"/>
              <a:pPr/>
              <a:t>‹#›</a:t>
            </a:fld>
            <a:endParaRPr lang="en-US"/>
          </a:p>
        </p:txBody>
      </p:sp>
    </p:spTree>
  </p:cSld>
  <p:clrMapOvr>
    <a:masterClrMapping/>
  </p:clrMapOvr>
  <p:transition spd="med">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800DA5-4240-41A3-8D21-442D0FBE04C2}" type="datetimeFigureOut">
              <a:rPr lang="en-US" smtClean="0"/>
              <a:pPr/>
              <a:t>9/6/2013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E429A6-DC41-4AE8-B845-DB71C7099772}" type="slidenum">
              <a:rPr lang="en-US" smtClean="0"/>
              <a:pPr/>
              <a:t>‹#›</a:t>
            </a:fld>
            <a:endParaRPr lang="en-US"/>
          </a:p>
        </p:txBody>
      </p:sp>
    </p:spTree>
  </p:cSld>
  <p:clrMapOvr>
    <a:masterClrMapping/>
  </p:clrMapOvr>
  <p:transition spd="med">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6446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800DA5-4240-41A3-8D21-442D0FBE04C2}" type="datetimeFigureOut">
              <a:rPr lang="en-US" smtClean="0"/>
              <a:pPr/>
              <a:t>9/6/2013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E429A6-DC41-4AE8-B845-DB71C709977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push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www.naz.edu/core/welcome-to-core-2013/?searchterm=core"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myth 1.JPG"/>
          <p:cNvPicPr>
            <a:picLocks noGrp="1" noChangeAspect="1"/>
          </p:cNvPicPr>
          <p:nvPr>
            <p:ph idx="1"/>
          </p:nvPr>
        </p:nvPicPr>
        <p:blipFill>
          <a:blip r:embed="rId2" cstate="print"/>
          <a:stretch>
            <a:fillRect/>
          </a:stretch>
        </p:blipFill>
        <p:spPr>
          <a:xfrm>
            <a:off x="-1" y="0"/>
            <a:ext cx="9144001" cy="6858000"/>
          </a:xfrm>
        </p:spPr>
      </p:pic>
      <p:sp>
        <p:nvSpPr>
          <p:cNvPr id="7" name="Rectangle 6"/>
          <p:cNvSpPr/>
          <p:nvPr/>
        </p:nvSpPr>
        <p:spPr>
          <a:xfrm>
            <a:off x="4800600" y="1466671"/>
            <a:ext cx="4114800" cy="1200329"/>
          </a:xfrm>
          <a:prstGeom prst="rect">
            <a:avLst/>
          </a:prstGeom>
          <a:noFill/>
        </p:spPr>
        <p:txBody>
          <a:bodyPr wrap="square" lIns="91440" tIns="45720" rIns="91440" bIns="45720">
            <a:spAutoFit/>
          </a:bodyPr>
          <a:lstStyle/>
          <a:p>
            <a:pPr algn="ctr"/>
            <a:r>
              <a:rPr lang="en-US" sz="7200" b="1" cap="none" spc="0" dirty="0" smtClean="0">
                <a:ln w="19050">
                  <a:solidFill>
                    <a:schemeClr val="tx1"/>
                  </a:solidFill>
                  <a:prstDash val="solid"/>
                </a:ln>
                <a:effectLst>
                  <a:outerShdw blurRad="215900" dir="10140000" sx="106000" sy="106000" rotWithShape="0">
                    <a:schemeClr val="bg1">
                      <a:alpha val="59000"/>
                    </a:schemeClr>
                  </a:outerShdw>
                </a:effectLst>
                <a:latin typeface="Shrewsbury" pitchFamily="18" charset="2"/>
              </a:rPr>
              <a:t>Core 2013</a:t>
            </a:r>
            <a:endParaRPr lang="en-US" sz="7200" b="1" cap="none" spc="0" dirty="0">
              <a:ln w="19050">
                <a:solidFill>
                  <a:schemeClr val="tx1"/>
                </a:solidFill>
                <a:prstDash val="solid"/>
              </a:ln>
              <a:effectLst>
                <a:outerShdw blurRad="215900" dir="10140000" sx="106000" sy="106000" rotWithShape="0">
                  <a:schemeClr val="bg1">
                    <a:alpha val="59000"/>
                  </a:schemeClr>
                </a:outerShdw>
              </a:effectLst>
              <a:latin typeface="Shrewsbury" pitchFamily="18" charset="2"/>
            </a:endParaRPr>
          </a:p>
        </p:txBody>
      </p:sp>
    </p:spTree>
  </p:cSld>
  <p:clrMapOvr>
    <a:masterClrMapping/>
  </p:clrMapOvr>
  <p:transition spd="med">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myth 2z.jpg"/>
          <p:cNvPicPr>
            <a:picLocks noChangeAspect="1"/>
          </p:cNvPicPr>
          <p:nvPr/>
        </p:nvPicPr>
        <p:blipFill>
          <a:blip r:embed="rId2" cstate="print"/>
          <a:srcRect l="31880" r="4541"/>
          <a:stretch>
            <a:fillRect/>
          </a:stretch>
        </p:blipFill>
        <p:spPr>
          <a:xfrm>
            <a:off x="7010400" y="0"/>
            <a:ext cx="2133600" cy="6858000"/>
          </a:xfrm>
          <a:prstGeom prst="rect">
            <a:avLst/>
          </a:prstGeom>
        </p:spPr>
      </p:pic>
      <p:sp>
        <p:nvSpPr>
          <p:cNvPr id="14" name="Rectangle 13"/>
          <p:cNvSpPr/>
          <p:nvPr/>
        </p:nvSpPr>
        <p:spPr>
          <a:xfrm>
            <a:off x="7010400" y="0"/>
            <a:ext cx="152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228600"/>
            <a:ext cx="7010400" cy="838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391180"/>
            <a:ext cx="7010400" cy="507831"/>
          </a:xfrm>
          <a:prstGeom prst="rect">
            <a:avLst/>
          </a:prstGeom>
          <a:noFill/>
        </p:spPr>
        <p:txBody>
          <a:bodyPr wrap="square" lIns="91440" tIns="45720" rIns="91440" bIns="45720">
            <a:spAutoFit/>
          </a:bodyPr>
          <a:lstStyle/>
          <a:p>
            <a:pPr algn="ctr"/>
            <a:r>
              <a:rPr lang="en-US" sz="2700" b="1" cap="none" spc="0" dirty="0" smtClean="0">
                <a:ln w="19050">
                  <a:solidFill>
                    <a:schemeClr val="bg1"/>
                  </a:solidFill>
                  <a:prstDash val="solid"/>
                </a:ln>
                <a:solidFill>
                  <a:schemeClr val="bg1"/>
                </a:solidFill>
                <a:effectLst>
                  <a:outerShdw blurRad="12700" dist="38100" dir="10800000" algn="r" rotWithShape="0">
                    <a:schemeClr val="bg1">
                      <a:alpha val="40000"/>
                    </a:schemeClr>
                  </a:outerShdw>
                </a:effectLst>
                <a:latin typeface="Shrewsbury" pitchFamily="18" charset="2"/>
              </a:rPr>
              <a:t>Perspectives-Enduring Questions Areas</a:t>
            </a:r>
            <a:endParaRPr lang="en-US" sz="2700" b="1" cap="none" spc="0" dirty="0">
              <a:ln w="19050">
                <a:solidFill>
                  <a:schemeClr val="bg1"/>
                </a:solidFill>
                <a:prstDash val="solid"/>
              </a:ln>
              <a:solidFill>
                <a:schemeClr val="bg1"/>
              </a:solidFill>
              <a:effectLst>
                <a:outerShdw blurRad="12700" dist="38100" dir="10800000" algn="r" rotWithShape="0">
                  <a:schemeClr val="bg1">
                    <a:alpha val="40000"/>
                  </a:schemeClr>
                </a:outerShdw>
              </a:effectLst>
              <a:latin typeface="Shrewsbury" pitchFamily="18" charset="2"/>
            </a:endParaRPr>
          </a:p>
        </p:txBody>
      </p:sp>
      <p:sp>
        <p:nvSpPr>
          <p:cNvPr id="6" name="Content Placeholder 2"/>
          <p:cNvSpPr txBox="1">
            <a:spLocks/>
          </p:cNvSpPr>
          <p:nvPr/>
        </p:nvSpPr>
        <p:spPr>
          <a:xfrm>
            <a:off x="76200" y="1295400"/>
            <a:ext cx="6934200" cy="4876800"/>
          </a:xfrm>
          <a:prstGeom prst="rect">
            <a:avLst/>
          </a:prstGeom>
        </p:spPr>
        <p:txBody>
          <a:bodyPr vert="horz" lIns="91440" tIns="45720" rIns="91440" bIns="45720" rtlCol="0">
            <a:normAutofit/>
          </a:bodyPr>
          <a:lstStyle/>
          <a:p>
            <a:pPr marL="274320" lvl="0" indent="-274320" algn="just">
              <a:spcBef>
                <a:spcPct val="20000"/>
              </a:spcBef>
              <a:defRPr/>
            </a:pPr>
            <a:r>
              <a:rPr lang="en-US" dirty="0" smtClean="0">
                <a:solidFill>
                  <a:schemeClr val="bg1"/>
                </a:solidFill>
                <a:latin typeface="Perpetua" pitchFamily="18" charset="0"/>
                <a:sym typeface="Wingdings"/>
              </a:rPr>
              <a:t> </a:t>
            </a:r>
            <a:r>
              <a:rPr kumimoji="0" lang="en-US" sz="2600" b="0" i="0" u="none" strike="noStrike" kern="1200" cap="none" spc="0" normalizeH="0" baseline="0" noProof="0" dirty="0" smtClean="0">
                <a:ln>
                  <a:noFill/>
                </a:ln>
                <a:solidFill>
                  <a:schemeClr val="bg1"/>
                </a:solidFill>
                <a:effectLst/>
                <a:uLnTx/>
                <a:uFillTx/>
                <a:latin typeface="Perpetua" pitchFamily="18" charset="0"/>
              </a:rPr>
              <a:t>There are eight P-</a:t>
            </a:r>
            <a:r>
              <a:rPr kumimoji="0" lang="en-US" sz="2600" b="0" i="0" u="none" strike="noStrike" kern="1200" cap="none" spc="0" normalizeH="0" baseline="0" noProof="0" dirty="0" err="1" smtClean="0">
                <a:ln>
                  <a:noFill/>
                </a:ln>
                <a:solidFill>
                  <a:schemeClr val="bg1"/>
                </a:solidFill>
                <a:effectLst/>
                <a:uLnTx/>
                <a:uFillTx/>
                <a:latin typeface="Perpetua" pitchFamily="18" charset="0"/>
              </a:rPr>
              <a:t>EQ</a:t>
            </a:r>
            <a:r>
              <a:rPr kumimoji="0" lang="en-US" sz="2600" b="0" i="0" u="none" strike="noStrike" kern="1200" cap="none" spc="0" normalizeH="0" baseline="0" noProof="0" dirty="0" smtClean="0">
                <a:ln>
                  <a:noFill/>
                </a:ln>
                <a:solidFill>
                  <a:schemeClr val="bg1"/>
                </a:solidFill>
                <a:effectLst/>
                <a:uLnTx/>
                <a:uFillTx/>
                <a:latin typeface="Perpetua" pitchFamily="18" charset="0"/>
              </a:rPr>
              <a:t> areas:</a:t>
            </a:r>
          </a:p>
          <a:p>
            <a:pPr marL="731520" lvl="1" indent="-274320" algn="just">
              <a:spcBef>
                <a:spcPct val="20000"/>
              </a:spcBef>
              <a:buFont typeface="Arial" pitchFamily="34" charset="0"/>
              <a:buChar char="•"/>
              <a:defRPr/>
            </a:pPr>
            <a:r>
              <a:rPr kumimoji="0" lang="en-US" sz="2400" b="0" i="0" u="none" strike="noStrike" kern="1200" cap="none" spc="0" normalizeH="0" baseline="0" noProof="0" dirty="0" smtClean="0">
                <a:ln>
                  <a:noFill/>
                </a:ln>
                <a:solidFill>
                  <a:schemeClr val="bg1"/>
                </a:solidFill>
                <a:effectLst/>
                <a:uLnTx/>
                <a:uFillTx/>
                <a:latin typeface="Perpetua" pitchFamily="18" charset="0"/>
              </a:rPr>
              <a:t>History</a:t>
            </a:r>
          </a:p>
          <a:p>
            <a:pPr marL="731520" lvl="1" indent="-274320" algn="just">
              <a:spcBef>
                <a:spcPct val="20000"/>
              </a:spcBef>
              <a:buFont typeface="Arial" pitchFamily="34" charset="0"/>
              <a:buChar char="•"/>
              <a:defRPr/>
            </a:pPr>
            <a:r>
              <a:rPr kumimoji="0" lang="en-US" sz="2400" b="0" i="0" u="none" strike="noStrike" kern="1200" cap="none" spc="0" normalizeH="0" baseline="0" noProof="0" dirty="0" smtClean="0">
                <a:ln>
                  <a:noFill/>
                </a:ln>
                <a:solidFill>
                  <a:schemeClr val="bg1"/>
                </a:solidFill>
                <a:effectLst/>
                <a:uLnTx/>
                <a:uFillTx/>
                <a:latin typeface="Perpetua" pitchFamily="18" charset="0"/>
              </a:rPr>
              <a:t>Literature</a:t>
            </a:r>
          </a:p>
          <a:p>
            <a:pPr marL="731520" lvl="1" indent="-274320" algn="just">
              <a:spcBef>
                <a:spcPct val="20000"/>
              </a:spcBef>
              <a:buFont typeface="Arial" pitchFamily="34" charset="0"/>
              <a:buChar char="•"/>
              <a:defRPr/>
            </a:pPr>
            <a:r>
              <a:rPr kumimoji="0" lang="en-US" sz="2400" b="0" i="0" u="none" strike="noStrike" kern="1200" cap="none" spc="0" normalizeH="0" baseline="0" noProof="0" dirty="0" smtClean="0">
                <a:ln>
                  <a:noFill/>
                </a:ln>
                <a:solidFill>
                  <a:schemeClr val="bg1"/>
                </a:solidFill>
                <a:effectLst/>
                <a:uLnTx/>
                <a:uFillTx/>
                <a:latin typeface="Perpetua" pitchFamily="18" charset="0"/>
              </a:rPr>
              <a:t>Mathematics</a:t>
            </a:r>
          </a:p>
          <a:p>
            <a:pPr marL="731520" lvl="1" indent="-274320" algn="just">
              <a:spcBef>
                <a:spcPct val="20000"/>
              </a:spcBef>
              <a:buFont typeface="Arial" pitchFamily="34" charset="0"/>
              <a:buChar char="•"/>
              <a:defRPr/>
            </a:pPr>
            <a:r>
              <a:rPr kumimoji="0" lang="en-US" sz="2400" b="0" i="0" u="none" strike="noStrike" kern="1200" cap="none" spc="0" normalizeH="0" baseline="0" noProof="0" dirty="0" smtClean="0">
                <a:ln>
                  <a:noFill/>
                </a:ln>
                <a:solidFill>
                  <a:schemeClr val="bg1"/>
                </a:solidFill>
                <a:effectLst/>
                <a:uLnTx/>
                <a:uFillTx/>
                <a:latin typeface="Perpetua" pitchFamily="18" charset="0"/>
              </a:rPr>
              <a:t>Philosophy</a:t>
            </a:r>
          </a:p>
          <a:p>
            <a:pPr marL="731520" lvl="1" indent="-274320" algn="just">
              <a:spcBef>
                <a:spcPct val="20000"/>
              </a:spcBef>
              <a:buFont typeface="Arial" pitchFamily="34" charset="0"/>
              <a:buChar char="•"/>
              <a:defRPr/>
            </a:pPr>
            <a:r>
              <a:rPr kumimoji="0" lang="en-US" sz="2400" b="0" i="0" u="none" strike="noStrike" kern="1200" cap="none" spc="0" normalizeH="0" baseline="0" noProof="0" dirty="0" smtClean="0">
                <a:ln>
                  <a:noFill/>
                </a:ln>
                <a:solidFill>
                  <a:schemeClr val="bg1"/>
                </a:solidFill>
                <a:effectLst/>
                <a:uLnTx/>
                <a:uFillTx/>
                <a:latin typeface="Perpetua" pitchFamily="18" charset="0"/>
              </a:rPr>
              <a:t>Religious Studies</a:t>
            </a:r>
          </a:p>
          <a:p>
            <a:pPr marL="731520" lvl="1" indent="-274320" algn="just">
              <a:spcBef>
                <a:spcPct val="20000"/>
              </a:spcBef>
              <a:buFont typeface="Arial" pitchFamily="34" charset="0"/>
              <a:buChar char="•"/>
              <a:defRPr/>
            </a:pPr>
            <a:r>
              <a:rPr kumimoji="0" lang="en-US" sz="2400" b="0" i="0" u="none" strike="noStrike" kern="1200" cap="none" spc="0" normalizeH="0" baseline="0" noProof="0" dirty="0" smtClean="0">
                <a:ln>
                  <a:noFill/>
                </a:ln>
                <a:solidFill>
                  <a:schemeClr val="bg1"/>
                </a:solidFill>
                <a:effectLst/>
                <a:uLnTx/>
                <a:uFillTx/>
                <a:latin typeface="Perpetua" pitchFamily="18" charset="0"/>
              </a:rPr>
              <a:t>Natural Science </a:t>
            </a:r>
            <a:r>
              <a:rPr kumimoji="0" lang="en-US" sz="2400" b="0" i="0" u="sng" strike="noStrike" kern="1200" cap="none" spc="0" normalizeH="0" baseline="0" noProof="0" dirty="0" smtClean="0">
                <a:ln>
                  <a:noFill/>
                </a:ln>
                <a:solidFill>
                  <a:schemeClr val="bg1"/>
                </a:solidFill>
                <a:effectLst/>
                <a:uLnTx/>
                <a:uFillTx/>
                <a:latin typeface="Perpetua" pitchFamily="18" charset="0"/>
              </a:rPr>
              <a:t>with laboratory</a:t>
            </a:r>
          </a:p>
          <a:p>
            <a:pPr marL="731520" lvl="1" indent="-274320">
              <a:spcBef>
                <a:spcPct val="20000"/>
              </a:spcBef>
              <a:buFont typeface="Arial" pitchFamily="34" charset="0"/>
              <a:buChar char="•"/>
              <a:defRPr/>
            </a:pPr>
            <a:r>
              <a:rPr kumimoji="0" lang="en-US" sz="2400" b="0" i="0" u="none" strike="noStrike" kern="1200" cap="none" spc="0" normalizeH="0" baseline="0" noProof="0" dirty="0" smtClean="0">
                <a:ln>
                  <a:noFill/>
                </a:ln>
                <a:solidFill>
                  <a:schemeClr val="bg1"/>
                </a:solidFill>
                <a:effectLst/>
                <a:uLnTx/>
                <a:uFillTx/>
                <a:latin typeface="Perpetua" pitchFamily="18" charset="0"/>
              </a:rPr>
              <a:t>Social Science</a:t>
            </a:r>
            <a:r>
              <a:rPr kumimoji="0" lang="en-US" sz="2400" b="0" i="0" u="none" strike="noStrike" kern="1200" cap="none" spc="0" normalizeH="0" noProof="0" dirty="0" smtClean="0">
                <a:ln>
                  <a:noFill/>
                </a:ln>
                <a:solidFill>
                  <a:schemeClr val="bg1"/>
                </a:solidFill>
                <a:effectLst/>
                <a:uLnTx/>
                <a:uFillTx/>
                <a:latin typeface="Perpetua" pitchFamily="18" charset="0"/>
              </a:rPr>
              <a:t>                                                        </a:t>
            </a:r>
            <a:r>
              <a:rPr lang="en-US" sz="2400" dirty="0" smtClean="0">
                <a:solidFill>
                  <a:schemeClr val="bg1"/>
                </a:solidFill>
                <a:latin typeface="Perpetua" pitchFamily="18" charset="0"/>
              </a:rPr>
              <a:t>     </a:t>
            </a:r>
            <a:r>
              <a:rPr kumimoji="0" lang="en-US" sz="1600" b="0" i="0" u="none" strike="noStrike" kern="1200" cap="none" spc="0" normalizeH="0" baseline="0" noProof="0" dirty="0" smtClean="0">
                <a:ln>
                  <a:noFill/>
                </a:ln>
                <a:solidFill>
                  <a:schemeClr val="bg1"/>
                </a:solidFill>
                <a:effectLst/>
                <a:uLnTx/>
                <a:uFillTx/>
                <a:latin typeface="Perpetua" pitchFamily="18" charset="0"/>
              </a:rPr>
              <a:t>(Anthropology, Economics, Geography, Political Science, Psychology, Sociology)</a:t>
            </a:r>
            <a:endParaRPr kumimoji="0" lang="en-US" sz="2400" b="0" i="0" u="none" strike="noStrike" kern="1200" cap="none" spc="0" normalizeH="0" baseline="0" noProof="0" dirty="0" smtClean="0">
              <a:ln>
                <a:noFill/>
              </a:ln>
              <a:solidFill>
                <a:schemeClr val="bg1"/>
              </a:solidFill>
              <a:effectLst/>
              <a:uLnTx/>
              <a:uFillTx/>
              <a:latin typeface="Perpetua" pitchFamily="18" charset="0"/>
            </a:endParaRPr>
          </a:p>
          <a:p>
            <a:pPr marL="731520" lvl="1" indent="-274320">
              <a:spcBef>
                <a:spcPct val="20000"/>
              </a:spcBef>
              <a:buFont typeface="Arial" pitchFamily="34" charset="0"/>
              <a:buChar char="•"/>
              <a:defRPr/>
            </a:pPr>
            <a:r>
              <a:rPr kumimoji="0" lang="en-US" sz="2400" b="0" i="0" u="none" strike="noStrike" kern="1200" cap="none" spc="0" normalizeH="0" baseline="0" noProof="0" dirty="0" smtClean="0">
                <a:ln>
                  <a:noFill/>
                </a:ln>
                <a:solidFill>
                  <a:schemeClr val="bg1"/>
                </a:solidFill>
                <a:effectLst/>
                <a:uLnTx/>
                <a:uFillTx/>
                <a:latin typeface="Perpetua" pitchFamily="18" charset="0"/>
              </a:rPr>
              <a:t>Visual and Performing Arts </a:t>
            </a:r>
            <a:r>
              <a:rPr lang="en-US" sz="2400" dirty="0" smtClean="0">
                <a:solidFill>
                  <a:schemeClr val="bg1"/>
                </a:solidFill>
                <a:latin typeface="Perpetua" pitchFamily="18" charset="0"/>
              </a:rPr>
              <a:t>                                                         </a:t>
            </a:r>
            <a:r>
              <a:rPr kumimoji="0" lang="en-US" sz="1600" b="0" i="0" u="none" strike="noStrike" kern="1200" cap="none" spc="0" normalizeH="0" baseline="0" noProof="0" dirty="0" smtClean="0">
                <a:ln>
                  <a:noFill/>
                </a:ln>
                <a:solidFill>
                  <a:schemeClr val="bg1"/>
                </a:solidFill>
                <a:effectLst/>
                <a:uLnTx/>
                <a:uFillTx/>
                <a:latin typeface="Perpetua" pitchFamily="18" charset="0"/>
              </a:rPr>
              <a:t>(Art, Music, Theatre Arts) </a:t>
            </a:r>
          </a:p>
          <a:p>
            <a:pPr marL="274320" marR="0" lvl="0" indent="-27432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600" b="0" i="0" u="none" strike="noStrike" kern="1200" cap="none" spc="0" normalizeH="0" baseline="0" noProof="0" dirty="0">
              <a:ln>
                <a:noFill/>
              </a:ln>
              <a:solidFill>
                <a:schemeClr val="bg1"/>
              </a:solidFill>
              <a:effectLst/>
              <a:uLnTx/>
              <a:uFillTx/>
              <a:latin typeface="Perpetua" pitchFamily="18" charset="0"/>
            </a:endParaRPr>
          </a:p>
        </p:txBody>
      </p:sp>
    </p:spTree>
  </p:cSld>
  <p:clrMapOvr>
    <a:masterClrMapping/>
  </p:clrMapOvr>
  <p:transition spd="med">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myth 2z.jpg"/>
          <p:cNvPicPr>
            <a:picLocks noChangeAspect="1"/>
          </p:cNvPicPr>
          <p:nvPr/>
        </p:nvPicPr>
        <p:blipFill>
          <a:blip r:embed="rId3" cstate="print"/>
          <a:srcRect l="31880" r="4541"/>
          <a:stretch>
            <a:fillRect/>
          </a:stretch>
        </p:blipFill>
        <p:spPr>
          <a:xfrm>
            <a:off x="7010400" y="0"/>
            <a:ext cx="2133600" cy="6858000"/>
          </a:xfrm>
          <a:prstGeom prst="rect">
            <a:avLst/>
          </a:prstGeom>
        </p:spPr>
      </p:pic>
      <p:sp>
        <p:nvSpPr>
          <p:cNvPr id="14" name="Rectangle 13"/>
          <p:cNvSpPr/>
          <p:nvPr/>
        </p:nvSpPr>
        <p:spPr>
          <a:xfrm>
            <a:off x="7010400" y="0"/>
            <a:ext cx="152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228600"/>
            <a:ext cx="7010400" cy="838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228600"/>
            <a:ext cx="7010400" cy="830997"/>
          </a:xfrm>
          <a:prstGeom prst="rect">
            <a:avLst/>
          </a:prstGeom>
          <a:noFill/>
        </p:spPr>
        <p:txBody>
          <a:bodyPr wrap="square" lIns="91440" tIns="45720" rIns="91440" bIns="45720">
            <a:spAutoFit/>
          </a:bodyPr>
          <a:lstStyle/>
          <a:p>
            <a:pPr algn="ctr"/>
            <a:r>
              <a:rPr lang="en-US" sz="4800" b="1" cap="none" spc="0" dirty="0" smtClean="0">
                <a:ln w="19050">
                  <a:solidFill>
                    <a:schemeClr val="bg1"/>
                  </a:solidFill>
                  <a:prstDash val="solid"/>
                </a:ln>
                <a:solidFill>
                  <a:schemeClr val="bg1"/>
                </a:solidFill>
                <a:effectLst>
                  <a:outerShdw blurRad="12700" dist="38100" dir="10800000" algn="r" rotWithShape="0">
                    <a:schemeClr val="bg1">
                      <a:alpha val="40000"/>
                    </a:schemeClr>
                  </a:outerShdw>
                </a:effectLst>
                <a:latin typeface="Shrewsbury" pitchFamily="18" charset="2"/>
              </a:rPr>
              <a:t>First Year Seminar</a:t>
            </a:r>
            <a:endParaRPr lang="en-US" sz="4800" b="1" cap="none" spc="0" dirty="0">
              <a:ln w="19050">
                <a:solidFill>
                  <a:schemeClr val="bg1"/>
                </a:solidFill>
                <a:prstDash val="solid"/>
              </a:ln>
              <a:solidFill>
                <a:schemeClr val="bg1"/>
              </a:solidFill>
              <a:effectLst>
                <a:outerShdw blurRad="12700" dist="38100" dir="10800000" algn="r" rotWithShape="0">
                  <a:schemeClr val="bg1">
                    <a:alpha val="40000"/>
                  </a:schemeClr>
                </a:outerShdw>
              </a:effectLst>
              <a:latin typeface="Shrewsbury" pitchFamily="18" charset="2"/>
            </a:endParaRPr>
          </a:p>
        </p:txBody>
      </p:sp>
      <p:sp>
        <p:nvSpPr>
          <p:cNvPr id="6" name="Content Placeholder 2"/>
          <p:cNvSpPr txBox="1">
            <a:spLocks/>
          </p:cNvSpPr>
          <p:nvPr/>
        </p:nvSpPr>
        <p:spPr>
          <a:xfrm>
            <a:off x="152400" y="1219200"/>
            <a:ext cx="6858000" cy="5486400"/>
          </a:xfrm>
          <a:prstGeom prst="rect">
            <a:avLst/>
          </a:prstGeom>
        </p:spPr>
        <p:txBody>
          <a:bodyPr vert="horz" lIns="91440" tIns="45720" rIns="91440" bIns="45720" rtlCol="0">
            <a:noAutofit/>
          </a:bodyPr>
          <a:lstStyle/>
          <a:p>
            <a:pPr lvl="0">
              <a:spcBef>
                <a:spcPct val="20000"/>
              </a:spcBef>
            </a:pPr>
            <a:r>
              <a:rPr lang="en-US" dirty="0" smtClean="0">
                <a:solidFill>
                  <a:schemeClr val="bg1"/>
                </a:solidFill>
                <a:latin typeface="Perpetua" pitchFamily="18" charset="0"/>
                <a:sym typeface="Wingdings"/>
              </a:rPr>
              <a:t> </a:t>
            </a:r>
            <a:r>
              <a:rPr lang="en-US" sz="2600" dirty="0" smtClean="0">
                <a:solidFill>
                  <a:schemeClr val="bg1"/>
                </a:solidFill>
                <a:latin typeface="Perpetua" pitchFamily="18" charset="0"/>
              </a:rPr>
              <a:t>Abbreviation: FYS</a:t>
            </a:r>
          </a:p>
          <a:p>
            <a:pPr lvl="0">
              <a:spcBef>
                <a:spcPct val="20000"/>
              </a:spcBef>
            </a:pPr>
            <a:endParaRPr lang="en-US" sz="1200" dirty="0" smtClean="0">
              <a:solidFill>
                <a:schemeClr val="bg1"/>
              </a:solidFill>
              <a:latin typeface="Perpetua" pitchFamily="18" charset="0"/>
            </a:endParaRPr>
          </a:p>
          <a:p>
            <a:pPr lvl="0">
              <a:spcBef>
                <a:spcPct val="20000"/>
              </a:spcBef>
            </a:pPr>
            <a:r>
              <a:rPr lang="en-US" dirty="0" smtClean="0">
                <a:solidFill>
                  <a:schemeClr val="bg1"/>
                </a:solidFill>
                <a:latin typeface="Perpetua" pitchFamily="18" charset="0"/>
                <a:sym typeface="Wingdings"/>
              </a:rPr>
              <a:t> </a:t>
            </a:r>
            <a:r>
              <a:rPr lang="en-US" sz="2600" dirty="0" smtClean="0">
                <a:solidFill>
                  <a:schemeClr val="bg1"/>
                </a:solidFill>
                <a:latin typeface="Perpetua" pitchFamily="18" charset="0"/>
              </a:rPr>
              <a:t>Perspectives-Enduring Questions course designated specifically for freshmen</a:t>
            </a:r>
          </a:p>
          <a:p>
            <a:pPr lvl="0">
              <a:spcBef>
                <a:spcPct val="20000"/>
              </a:spcBef>
            </a:pPr>
            <a:endParaRPr lang="en-US" sz="1200" dirty="0" smtClean="0">
              <a:solidFill>
                <a:schemeClr val="bg1"/>
              </a:solidFill>
              <a:latin typeface="Perpetua" pitchFamily="18" charset="0"/>
            </a:endParaRPr>
          </a:p>
          <a:p>
            <a:pPr lvl="0">
              <a:spcBef>
                <a:spcPct val="20000"/>
              </a:spcBef>
            </a:pPr>
            <a:r>
              <a:rPr lang="en-US" dirty="0" smtClean="0">
                <a:solidFill>
                  <a:schemeClr val="bg1"/>
                </a:solidFill>
                <a:latin typeface="Perpetua" pitchFamily="18" charset="0"/>
                <a:sym typeface="Wingdings"/>
              </a:rPr>
              <a:t> </a:t>
            </a:r>
            <a:r>
              <a:rPr lang="en-US" sz="2600" dirty="0" smtClean="0">
                <a:solidFill>
                  <a:schemeClr val="bg1"/>
                </a:solidFill>
                <a:latin typeface="Perpetua" pitchFamily="18" charset="0"/>
              </a:rPr>
              <a:t>Engages freshmen in college-level learning and the Core</a:t>
            </a:r>
          </a:p>
          <a:p>
            <a:pPr lvl="0">
              <a:spcBef>
                <a:spcPct val="20000"/>
              </a:spcBef>
            </a:pPr>
            <a:endParaRPr lang="en-US" sz="1200" dirty="0" smtClean="0">
              <a:solidFill>
                <a:schemeClr val="bg1"/>
              </a:solidFill>
              <a:latin typeface="Perpetua" pitchFamily="18" charset="0"/>
            </a:endParaRPr>
          </a:p>
          <a:p>
            <a:pPr lvl="0">
              <a:spcBef>
                <a:spcPct val="20000"/>
              </a:spcBef>
            </a:pPr>
            <a:r>
              <a:rPr lang="en-US" dirty="0" smtClean="0">
                <a:solidFill>
                  <a:schemeClr val="bg1"/>
                </a:solidFill>
                <a:latin typeface="Perpetua" pitchFamily="18" charset="0"/>
                <a:sym typeface="Wingdings"/>
              </a:rPr>
              <a:t> </a:t>
            </a:r>
            <a:r>
              <a:rPr lang="en-US" sz="2600" dirty="0" smtClean="0">
                <a:solidFill>
                  <a:schemeClr val="bg1"/>
                </a:solidFill>
                <a:latin typeface="Perpetua" pitchFamily="18" charset="0"/>
              </a:rPr>
              <a:t>Counts as both FYS and </a:t>
            </a:r>
            <a:r>
              <a:rPr lang="en-US" sz="2600" dirty="0" smtClean="0">
                <a:solidFill>
                  <a:schemeClr val="bg1"/>
                </a:solidFill>
                <a:latin typeface="Perpetua" pitchFamily="18" charset="0"/>
              </a:rPr>
              <a:t>P-EQ</a:t>
            </a:r>
            <a:endParaRPr lang="en-US" sz="2600" dirty="0" smtClean="0">
              <a:solidFill>
                <a:schemeClr val="bg1"/>
              </a:solidFill>
              <a:latin typeface="Perpetua" pitchFamily="18" charset="0"/>
            </a:endParaRPr>
          </a:p>
          <a:p>
            <a:pPr lvl="0">
              <a:spcBef>
                <a:spcPct val="20000"/>
              </a:spcBef>
            </a:pPr>
            <a:endParaRPr lang="en-US" sz="1200" dirty="0" smtClean="0">
              <a:solidFill>
                <a:schemeClr val="bg1"/>
              </a:solidFill>
              <a:latin typeface="Perpetua" pitchFamily="18" charset="0"/>
            </a:endParaRPr>
          </a:p>
          <a:p>
            <a:pPr lvl="0">
              <a:spcBef>
                <a:spcPct val="20000"/>
              </a:spcBef>
            </a:pPr>
            <a:r>
              <a:rPr lang="en-US" dirty="0" smtClean="0">
                <a:solidFill>
                  <a:schemeClr val="bg1"/>
                </a:solidFill>
                <a:latin typeface="Perpetua" pitchFamily="18" charset="0"/>
                <a:sym typeface="Wingdings"/>
              </a:rPr>
              <a:t> </a:t>
            </a:r>
            <a:r>
              <a:rPr lang="en-US" sz="2600" dirty="0" smtClean="0">
                <a:solidFill>
                  <a:schemeClr val="bg1"/>
                </a:solidFill>
                <a:latin typeface="Perpetua" pitchFamily="18" charset="0"/>
              </a:rPr>
              <a:t>Designated by </a:t>
            </a:r>
            <a:r>
              <a:rPr lang="en-US" sz="2600" b="1" dirty="0" smtClean="0">
                <a:solidFill>
                  <a:schemeClr val="bg1"/>
                </a:solidFill>
                <a:latin typeface="Perpetua" pitchFamily="18" charset="0"/>
              </a:rPr>
              <a:t>.F</a:t>
            </a:r>
            <a:r>
              <a:rPr lang="en-US" sz="2600" dirty="0" smtClean="0">
                <a:solidFill>
                  <a:schemeClr val="bg1"/>
                </a:solidFill>
                <a:latin typeface="Perpetua" pitchFamily="18" charset="0"/>
              </a:rPr>
              <a:t> (i.e., MTH.F102)</a:t>
            </a:r>
          </a:p>
          <a:p>
            <a:pPr lvl="0">
              <a:spcBef>
                <a:spcPct val="20000"/>
              </a:spcBef>
            </a:pPr>
            <a:endParaRPr lang="en-US" sz="1200" dirty="0" smtClean="0">
              <a:solidFill>
                <a:schemeClr val="bg1"/>
              </a:solidFill>
              <a:latin typeface="Perpetua" pitchFamily="18" charset="0"/>
            </a:endParaRPr>
          </a:p>
          <a:p>
            <a:pPr lvl="0">
              <a:spcBef>
                <a:spcPct val="20000"/>
              </a:spcBef>
            </a:pPr>
            <a:r>
              <a:rPr lang="en-US" dirty="0" smtClean="0">
                <a:solidFill>
                  <a:schemeClr val="bg1"/>
                </a:solidFill>
                <a:latin typeface="Perpetua" pitchFamily="18" charset="0"/>
                <a:sym typeface="Wingdings"/>
              </a:rPr>
              <a:t> </a:t>
            </a:r>
            <a:r>
              <a:rPr lang="en-US" sz="2600" dirty="0" smtClean="0">
                <a:solidFill>
                  <a:schemeClr val="bg1"/>
                </a:solidFill>
                <a:latin typeface="Perpetua" pitchFamily="18" charset="0"/>
              </a:rPr>
              <a:t>Required for first-time freshmen</a:t>
            </a:r>
          </a:p>
          <a:p>
            <a:pPr lvl="0">
              <a:spcBef>
                <a:spcPct val="20000"/>
              </a:spcBef>
            </a:pPr>
            <a:endParaRPr lang="en-US" sz="1100" dirty="0" smtClean="0">
              <a:solidFill>
                <a:schemeClr val="bg1"/>
              </a:solidFill>
              <a:latin typeface="Perpetua" pitchFamily="18" charset="0"/>
            </a:endParaRPr>
          </a:p>
          <a:p>
            <a:pPr lvl="0">
              <a:spcBef>
                <a:spcPct val="20000"/>
              </a:spcBef>
            </a:pPr>
            <a:r>
              <a:rPr lang="en-US" dirty="0" smtClean="0">
                <a:solidFill>
                  <a:schemeClr val="bg1"/>
                </a:solidFill>
                <a:latin typeface="Perpetua" pitchFamily="18" charset="0"/>
                <a:sym typeface="Wingdings"/>
              </a:rPr>
              <a:t> </a:t>
            </a:r>
            <a:r>
              <a:rPr lang="en-US" sz="2600" dirty="0" smtClean="0">
                <a:solidFill>
                  <a:schemeClr val="bg1"/>
                </a:solidFill>
                <a:latin typeface="Perpetua" pitchFamily="18" charset="0"/>
              </a:rPr>
              <a:t>3 credits</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lang="en-US" sz="2600" dirty="0" smtClean="0">
              <a:solidFill>
                <a:schemeClr val="bg1"/>
              </a:solidFill>
              <a:latin typeface="Perpetua" pitchFamily="18" charset="0"/>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lang="en-US" sz="2600" dirty="0">
              <a:solidFill>
                <a:schemeClr val="bg1"/>
              </a:solidFill>
              <a:latin typeface="Perpetua" pitchFamily="18" charset="0"/>
            </a:endParaRPr>
          </a:p>
        </p:txBody>
      </p:sp>
    </p:spTree>
  </p:cSld>
  <p:clrMapOvr>
    <a:masterClrMapping/>
  </p:clrMapOvr>
  <p:transition spd="med">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myth 2z.jpg"/>
          <p:cNvPicPr>
            <a:picLocks noChangeAspect="1"/>
          </p:cNvPicPr>
          <p:nvPr/>
        </p:nvPicPr>
        <p:blipFill>
          <a:blip r:embed="rId2" cstate="print"/>
          <a:srcRect l="31880" r="4541"/>
          <a:stretch>
            <a:fillRect/>
          </a:stretch>
        </p:blipFill>
        <p:spPr>
          <a:xfrm>
            <a:off x="7010400" y="0"/>
            <a:ext cx="2133600" cy="6858000"/>
          </a:xfrm>
          <a:prstGeom prst="rect">
            <a:avLst/>
          </a:prstGeom>
        </p:spPr>
      </p:pic>
      <p:sp>
        <p:nvSpPr>
          <p:cNvPr id="14" name="Rectangle 13"/>
          <p:cNvSpPr/>
          <p:nvPr/>
        </p:nvSpPr>
        <p:spPr>
          <a:xfrm>
            <a:off x="7010400" y="0"/>
            <a:ext cx="152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228600"/>
            <a:ext cx="7010400" cy="838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228600"/>
            <a:ext cx="7010400" cy="830997"/>
          </a:xfrm>
          <a:prstGeom prst="rect">
            <a:avLst/>
          </a:prstGeom>
          <a:noFill/>
        </p:spPr>
        <p:txBody>
          <a:bodyPr wrap="square" lIns="91440" tIns="45720" rIns="91440" bIns="45720">
            <a:spAutoFit/>
          </a:bodyPr>
          <a:lstStyle/>
          <a:p>
            <a:pPr algn="ctr"/>
            <a:r>
              <a:rPr lang="en-US" sz="4800" b="1" cap="none" spc="0" dirty="0" smtClean="0">
                <a:ln w="19050">
                  <a:solidFill>
                    <a:schemeClr val="bg1"/>
                  </a:solidFill>
                  <a:prstDash val="solid"/>
                </a:ln>
                <a:solidFill>
                  <a:schemeClr val="bg1"/>
                </a:solidFill>
                <a:effectLst>
                  <a:outerShdw blurRad="12700" dist="38100" dir="10800000" algn="r" rotWithShape="0">
                    <a:schemeClr val="bg1">
                      <a:alpha val="40000"/>
                    </a:schemeClr>
                  </a:outerShdw>
                </a:effectLst>
                <a:latin typeface="Shrewsbury" pitchFamily="18" charset="2"/>
              </a:rPr>
              <a:t>Integrative Studies</a:t>
            </a:r>
            <a:endParaRPr lang="en-US" sz="4800" b="1" cap="none" spc="0" dirty="0">
              <a:ln w="19050">
                <a:solidFill>
                  <a:schemeClr val="bg1"/>
                </a:solidFill>
                <a:prstDash val="solid"/>
              </a:ln>
              <a:solidFill>
                <a:schemeClr val="bg1"/>
              </a:solidFill>
              <a:effectLst>
                <a:outerShdw blurRad="12700" dist="38100" dir="10800000" algn="r" rotWithShape="0">
                  <a:schemeClr val="bg1">
                    <a:alpha val="40000"/>
                  </a:schemeClr>
                </a:outerShdw>
              </a:effectLst>
              <a:latin typeface="Shrewsbury" pitchFamily="18" charset="2"/>
            </a:endParaRPr>
          </a:p>
        </p:txBody>
      </p:sp>
      <p:sp>
        <p:nvSpPr>
          <p:cNvPr id="6" name="Content Placeholder 2"/>
          <p:cNvSpPr txBox="1">
            <a:spLocks/>
          </p:cNvSpPr>
          <p:nvPr/>
        </p:nvSpPr>
        <p:spPr>
          <a:xfrm>
            <a:off x="76200" y="1219200"/>
            <a:ext cx="6858000" cy="5486400"/>
          </a:xfrm>
          <a:prstGeom prst="rect">
            <a:avLst/>
          </a:prstGeom>
        </p:spPr>
        <p:txBody>
          <a:bodyPr vert="horz" lIns="91440" tIns="45720" rIns="91440" bIns="45720" rtlCol="0">
            <a:noAutofit/>
          </a:bodyPr>
          <a:lstStyle/>
          <a:p>
            <a:pPr lvl="0" algn="just">
              <a:spcBef>
                <a:spcPct val="20000"/>
              </a:spcBef>
            </a:pPr>
            <a:r>
              <a:rPr lang="en-US" dirty="0" smtClean="0">
                <a:solidFill>
                  <a:schemeClr val="bg1"/>
                </a:solidFill>
                <a:latin typeface="Perpetua" pitchFamily="18" charset="0"/>
                <a:sym typeface="Wingdings"/>
              </a:rPr>
              <a:t> </a:t>
            </a:r>
            <a:r>
              <a:rPr lang="en-US" sz="2600" dirty="0" smtClean="0">
                <a:solidFill>
                  <a:schemeClr val="bg1"/>
                </a:solidFill>
                <a:latin typeface="Perpetua" pitchFamily="18" charset="0"/>
                <a:sym typeface="Wingdings"/>
              </a:rPr>
              <a:t>Abbreviation: IS</a:t>
            </a:r>
          </a:p>
          <a:p>
            <a:pPr lvl="0" algn="just">
              <a:spcBef>
                <a:spcPct val="20000"/>
              </a:spcBef>
            </a:pPr>
            <a:endParaRPr lang="en-US" sz="1400" dirty="0" smtClean="0">
              <a:solidFill>
                <a:schemeClr val="bg1"/>
              </a:solidFill>
              <a:latin typeface="Perpetua" pitchFamily="18" charset="0"/>
              <a:sym typeface="Wingdings"/>
            </a:endParaRPr>
          </a:p>
          <a:p>
            <a:pPr lvl="0" algn="just">
              <a:spcBef>
                <a:spcPct val="20000"/>
              </a:spcBef>
            </a:pPr>
            <a:r>
              <a:rPr lang="en-US" dirty="0" smtClean="0">
                <a:solidFill>
                  <a:schemeClr val="bg1"/>
                </a:solidFill>
                <a:latin typeface="Perpetua" pitchFamily="18" charset="0"/>
                <a:sym typeface="Wingdings"/>
              </a:rPr>
              <a:t> </a:t>
            </a:r>
            <a:r>
              <a:rPr kumimoji="0" lang="en-US" sz="2600" b="0" i="0" u="none" strike="noStrike" kern="1200" cap="none" spc="0" normalizeH="0" baseline="0" noProof="0" dirty="0" smtClean="0">
                <a:ln>
                  <a:noFill/>
                </a:ln>
                <a:solidFill>
                  <a:schemeClr val="bg1"/>
                </a:solidFill>
                <a:effectLst/>
                <a:uLnTx/>
                <a:uFillTx/>
                <a:latin typeface="Perpetua" pitchFamily="18" charset="0"/>
              </a:rPr>
              <a:t>Provide depth of knowledge through exploration of a particular question of interest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400" b="0" i="0" u="none" strike="noStrike" kern="1200" cap="none" spc="0" normalizeH="0" baseline="0" noProof="0" dirty="0" smtClean="0">
              <a:ln>
                <a:noFill/>
              </a:ln>
              <a:solidFill>
                <a:schemeClr val="bg1"/>
              </a:solidFill>
              <a:effectLst/>
              <a:uLnTx/>
              <a:uFillTx/>
              <a:latin typeface="Perpetua" pitchFamily="18" charset="0"/>
            </a:endParaRPr>
          </a:p>
          <a:p>
            <a:pPr lvl="0" algn="just">
              <a:spcBef>
                <a:spcPct val="20000"/>
              </a:spcBef>
            </a:pPr>
            <a:r>
              <a:rPr lang="en-US" dirty="0" smtClean="0">
                <a:solidFill>
                  <a:schemeClr val="bg1"/>
                </a:solidFill>
                <a:latin typeface="Perpetua" pitchFamily="18" charset="0"/>
                <a:sym typeface="Wingdings"/>
              </a:rPr>
              <a:t> </a:t>
            </a:r>
            <a:r>
              <a:rPr kumimoji="0" lang="en-US" sz="2600" b="0" i="0" u="none" strike="noStrike" kern="1200" cap="none" spc="0" normalizeH="0" baseline="0" noProof="0" dirty="0" smtClean="0">
                <a:ln>
                  <a:noFill/>
                </a:ln>
                <a:solidFill>
                  <a:schemeClr val="bg1"/>
                </a:solidFill>
                <a:effectLst/>
                <a:uLnTx/>
                <a:uFillTx/>
                <a:latin typeface="Perpetua" pitchFamily="18" charset="0"/>
              </a:rPr>
              <a:t>Characterized by : </a:t>
            </a:r>
          </a:p>
          <a:p>
            <a:pPr marL="457200" marR="0" lvl="1" indent="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i="0" u="none" strike="noStrike" kern="1200" cap="none" spc="0" normalizeH="0" baseline="0" noProof="0" dirty="0" smtClean="0">
                <a:ln>
                  <a:noFill/>
                </a:ln>
                <a:solidFill>
                  <a:schemeClr val="bg1"/>
                </a:solidFill>
                <a:effectLst/>
                <a:uLnTx/>
                <a:uFillTx/>
                <a:latin typeface="Perpetua" pitchFamily="18" charset="0"/>
              </a:rPr>
              <a:t> student choice (no departmental mandates)</a:t>
            </a:r>
          </a:p>
          <a:p>
            <a:pPr marL="457200" marR="0" lvl="1" indent="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i="0" u="none" strike="noStrike" kern="1200" cap="none" spc="0" normalizeH="0" baseline="0" noProof="0" dirty="0" smtClean="0">
                <a:ln>
                  <a:noFill/>
                </a:ln>
                <a:solidFill>
                  <a:schemeClr val="bg1"/>
                </a:solidFill>
                <a:effectLst/>
                <a:uLnTx/>
                <a:uFillTx/>
                <a:latin typeface="Perpetua" pitchFamily="18" charset="0"/>
              </a:rPr>
              <a:t> student responsibility (demonstrate integration)</a:t>
            </a:r>
          </a:p>
          <a:p>
            <a:pPr marL="457200" marR="0" lvl="1" indent="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i="0" u="none" strike="noStrike" kern="1200" cap="none" spc="0" normalizeH="0" baseline="0" noProof="0" dirty="0" smtClean="0">
                <a:ln>
                  <a:noFill/>
                </a:ln>
                <a:solidFill>
                  <a:schemeClr val="bg1"/>
                </a:solidFill>
                <a:effectLst/>
                <a:uLnTx/>
                <a:uFillTx/>
                <a:latin typeface="Perpetua" pitchFamily="18" charset="0"/>
              </a:rPr>
              <a:t> opportunity for reflection</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400" b="0" i="0" u="none" strike="noStrike" kern="1200" cap="none" spc="0" normalizeH="0" baseline="0" noProof="0" dirty="0" smtClean="0">
              <a:ln>
                <a:noFill/>
              </a:ln>
              <a:solidFill>
                <a:schemeClr val="bg1"/>
              </a:solidFill>
              <a:effectLst/>
              <a:uLnTx/>
              <a:uFillTx/>
              <a:latin typeface="Perpetua" pitchFamily="18" charset="0"/>
            </a:endParaRPr>
          </a:p>
          <a:p>
            <a:pPr lvl="0" algn="just">
              <a:spcBef>
                <a:spcPct val="20000"/>
              </a:spcBef>
            </a:pPr>
            <a:r>
              <a:rPr lang="en-US" dirty="0" smtClean="0">
                <a:solidFill>
                  <a:schemeClr val="bg1"/>
                </a:solidFill>
                <a:latin typeface="Perpetua" pitchFamily="18" charset="0"/>
                <a:sym typeface="Wingdings"/>
              </a:rPr>
              <a:t> </a:t>
            </a:r>
            <a:r>
              <a:rPr kumimoji="0" lang="en-US" sz="2600" b="0" i="0" u="none" strike="noStrike" kern="1200" cap="none" spc="0" normalizeH="0" baseline="0" noProof="0" dirty="0" smtClean="0">
                <a:ln>
                  <a:noFill/>
                </a:ln>
                <a:solidFill>
                  <a:schemeClr val="bg1"/>
                </a:solidFill>
                <a:effectLst/>
                <a:uLnTx/>
                <a:uFillTx/>
                <a:latin typeface="Perpetua" pitchFamily="18" charset="0"/>
              </a:rPr>
              <a:t>3 courses that are thematically connected, 9 credits</a:t>
            </a:r>
          </a:p>
          <a:p>
            <a:pPr marL="457200" marR="0" lvl="1" indent="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i="0" u="none" strike="noStrike" kern="1200" cap="none" spc="0" normalizeH="0" baseline="0" noProof="0" dirty="0" smtClean="0">
                <a:ln>
                  <a:noFill/>
                </a:ln>
                <a:solidFill>
                  <a:schemeClr val="bg1"/>
                </a:solidFill>
                <a:effectLst/>
                <a:uLnTx/>
                <a:uFillTx/>
                <a:latin typeface="Perpetua" pitchFamily="18" charset="0"/>
              </a:rPr>
              <a:t> 200 level or higher</a:t>
            </a:r>
          </a:p>
          <a:p>
            <a:pPr marL="457200" marR="0" lvl="1" indent="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bg1"/>
                </a:solidFill>
                <a:effectLst/>
                <a:uLnTx/>
                <a:uFillTx/>
                <a:latin typeface="Perpetua" pitchFamily="18" charset="0"/>
              </a:rPr>
              <a:t> At most one from the major (prefix)</a:t>
            </a:r>
          </a:p>
          <a:p>
            <a:pPr marL="457200" marR="0" lvl="1" indent="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bg1"/>
                </a:solidFill>
                <a:effectLst/>
                <a:uLnTx/>
                <a:uFillTx/>
                <a:latin typeface="Perpetua" pitchFamily="18" charset="0"/>
              </a:rPr>
              <a:t> P-</a:t>
            </a:r>
            <a:r>
              <a:rPr kumimoji="0" lang="en-US" sz="2000" b="0" i="0" u="none" strike="noStrike" kern="1200" cap="none" spc="0" normalizeH="0" baseline="0" noProof="0" dirty="0" err="1" smtClean="0">
                <a:ln>
                  <a:noFill/>
                </a:ln>
                <a:solidFill>
                  <a:schemeClr val="bg1"/>
                </a:solidFill>
                <a:effectLst/>
                <a:uLnTx/>
                <a:uFillTx/>
                <a:latin typeface="Perpetua" pitchFamily="18" charset="0"/>
              </a:rPr>
              <a:t>EQs</a:t>
            </a:r>
            <a:r>
              <a:rPr kumimoji="0" lang="en-US" sz="2000" b="0" i="0" u="none" strike="noStrike" kern="1200" cap="none" spc="0" normalizeH="0" baseline="0" noProof="0" dirty="0" smtClean="0">
                <a:ln>
                  <a:noFill/>
                </a:ln>
                <a:solidFill>
                  <a:schemeClr val="bg1"/>
                </a:solidFill>
                <a:effectLst/>
                <a:uLnTx/>
                <a:uFillTx/>
                <a:latin typeface="Perpetua" pitchFamily="18" charset="0"/>
              </a:rPr>
              <a:t> may not count as IS courses</a:t>
            </a:r>
            <a:endParaRPr kumimoji="0" lang="en-US" sz="2000" b="0" i="0" u="none" strike="noStrike" kern="1200" cap="none" spc="0" normalizeH="0" baseline="0" noProof="0" dirty="0">
              <a:ln>
                <a:noFill/>
              </a:ln>
              <a:solidFill>
                <a:schemeClr val="bg1"/>
              </a:solidFill>
              <a:effectLst/>
              <a:uLnTx/>
              <a:uFillTx/>
              <a:latin typeface="Perpetua" pitchFamily="18" charset="0"/>
            </a:endParaRPr>
          </a:p>
        </p:txBody>
      </p:sp>
    </p:spTree>
  </p:cSld>
  <p:clrMapOvr>
    <a:masterClrMapping/>
  </p:clrMapOvr>
  <p:transition spd="med">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myth 2z.jpg"/>
          <p:cNvPicPr>
            <a:picLocks noChangeAspect="1"/>
          </p:cNvPicPr>
          <p:nvPr/>
        </p:nvPicPr>
        <p:blipFill>
          <a:blip r:embed="rId2" cstate="print"/>
          <a:srcRect l="31880" r="4541"/>
          <a:stretch>
            <a:fillRect/>
          </a:stretch>
        </p:blipFill>
        <p:spPr>
          <a:xfrm>
            <a:off x="7010400" y="0"/>
            <a:ext cx="2133600" cy="6858000"/>
          </a:xfrm>
          <a:prstGeom prst="rect">
            <a:avLst/>
          </a:prstGeom>
        </p:spPr>
      </p:pic>
      <p:sp>
        <p:nvSpPr>
          <p:cNvPr id="14" name="Rectangle 13"/>
          <p:cNvSpPr/>
          <p:nvPr/>
        </p:nvSpPr>
        <p:spPr>
          <a:xfrm>
            <a:off x="7010400" y="0"/>
            <a:ext cx="152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228600"/>
            <a:ext cx="7010400" cy="838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228600"/>
            <a:ext cx="7010400" cy="830997"/>
          </a:xfrm>
          <a:prstGeom prst="rect">
            <a:avLst/>
          </a:prstGeom>
          <a:noFill/>
        </p:spPr>
        <p:txBody>
          <a:bodyPr wrap="square" lIns="91440" tIns="45720" rIns="91440" bIns="45720">
            <a:spAutoFit/>
          </a:bodyPr>
          <a:lstStyle/>
          <a:p>
            <a:pPr algn="ctr"/>
            <a:r>
              <a:rPr lang="en-US" sz="4800" b="1" cap="none" spc="0" dirty="0" smtClean="0">
                <a:ln w="19050">
                  <a:solidFill>
                    <a:schemeClr val="bg1"/>
                  </a:solidFill>
                  <a:prstDash val="solid"/>
                </a:ln>
                <a:solidFill>
                  <a:schemeClr val="bg1"/>
                </a:solidFill>
                <a:effectLst>
                  <a:outerShdw blurRad="12700" dist="38100" dir="10800000" algn="r" rotWithShape="0">
                    <a:schemeClr val="bg1">
                      <a:alpha val="40000"/>
                    </a:schemeClr>
                  </a:outerShdw>
                </a:effectLst>
                <a:latin typeface="Shrewsbury" pitchFamily="18" charset="2"/>
              </a:rPr>
              <a:t>IS Courses</a:t>
            </a:r>
            <a:endParaRPr lang="en-US" sz="4800" b="1" cap="none" spc="0" dirty="0">
              <a:ln w="19050">
                <a:solidFill>
                  <a:schemeClr val="bg1"/>
                </a:solidFill>
                <a:prstDash val="solid"/>
              </a:ln>
              <a:solidFill>
                <a:schemeClr val="bg1"/>
              </a:solidFill>
              <a:effectLst>
                <a:outerShdw blurRad="12700" dist="38100" dir="10800000" algn="r" rotWithShape="0">
                  <a:schemeClr val="bg1">
                    <a:alpha val="40000"/>
                  </a:schemeClr>
                </a:outerShdw>
              </a:effectLst>
              <a:latin typeface="Shrewsbury" pitchFamily="18" charset="2"/>
            </a:endParaRPr>
          </a:p>
        </p:txBody>
      </p:sp>
      <p:sp>
        <p:nvSpPr>
          <p:cNvPr id="6" name="Content Placeholder 2"/>
          <p:cNvSpPr txBox="1">
            <a:spLocks/>
          </p:cNvSpPr>
          <p:nvPr/>
        </p:nvSpPr>
        <p:spPr>
          <a:xfrm>
            <a:off x="152400" y="1295400"/>
            <a:ext cx="6858000" cy="5562600"/>
          </a:xfrm>
          <a:prstGeom prst="rect">
            <a:avLst/>
          </a:prstGeom>
        </p:spPr>
        <p:txBody>
          <a:bodyPr vert="horz" lIns="91440" tIns="45720" rIns="91440" bIns="45720" rtlCol="0">
            <a:normAutofit/>
          </a:bodyPr>
          <a:lstStyle/>
          <a:p>
            <a:pPr lvl="0" algn="just">
              <a:spcBef>
                <a:spcPct val="20000"/>
              </a:spcBef>
            </a:pPr>
            <a:r>
              <a:rPr lang="en-US" dirty="0" smtClean="0">
                <a:solidFill>
                  <a:schemeClr val="bg1"/>
                </a:solidFill>
                <a:latin typeface="Perpetua" pitchFamily="18" charset="0"/>
                <a:sym typeface="Wingdings"/>
              </a:rPr>
              <a:t> </a:t>
            </a:r>
            <a:r>
              <a:rPr kumimoji="0" lang="en-US" sz="2600" b="0" i="0" u="none" strike="noStrike" kern="1200" cap="none" spc="0" normalizeH="0" baseline="0" noProof="0" dirty="0" smtClean="0">
                <a:ln>
                  <a:noFill/>
                </a:ln>
                <a:solidFill>
                  <a:schemeClr val="bg1"/>
                </a:solidFill>
                <a:effectLst/>
                <a:uLnTx/>
                <a:uFillTx/>
                <a:latin typeface="Perpetua" pitchFamily="18" charset="0"/>
              </a:rPr>
              <a:t>Students may come up with their own set of three related courses or draw from the IS clusters and IS themes that are listed on the Core website</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b="0" i="0" u="none" strike="noStrike" kern="1200" cap="none" spc="0" normalizeH="0" baseline="0" noProof="0" dirty="0" smtClean="0">
              <a:ln>
                <a:noFill/>
              </a:ln>
              <a:solidFill>
                <a:schemeClr val="bg1"/>
              </a:solidFill>
              <a:effectLst/>
              <a:uLnTx/>
              <a:uFillTx/>
              <a:latin typeface="Perpetua" pitchFamily="18" charset="0"/>
            </a:endParaRPr>
          </a:p>
          <a:p>
            <a:pPr lvl="0" algn="just">
              <a:spcBef>
                <a:spcPct val="20000"/>
              </a:spcBef>
            </a:pPr>
            <a:r>
              <a:rPr lang="en-US" dirty="0" smtClean="0">
                <a:solidFill>
                  <a:schemeClr val="bg1"/>
                </a:solidFill>
                <a:latin typeface="Perpetua" pitchFamily="18" charset="0"/>
                <a:sym typeface="Wingdings"/>
              </a:rPr>
              <a:t> </a:t>
            </a:r>
            <a:r>
              <a:rPr kumimoji="0" lang="en-US" sz="2600" b="0" i="0" u="none" strike="noStrike" kern="1200" cap="none" spc="0" normalizeH="0" baseline="0" noProof="0" dirty="0" smtClean="0">
                <a:ln>
                  <a:noFill/>
                </a:ln>
                <a:solidFill>
                  <a:schemeClr val="bg1"/>
                </a:solidFill>
                <a:effectLst/>
                <a:uLnTx/>
                <a:uFillTx/>
                <a:latin typeface="Perpetua" pitchFamily="18" charset="0"/>
              </a:rPr>
              <a:t>Workshops will be offered each semester to assist students in selecting a set of IS courses</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b="0" i="0" u="none" strike="noStrike" kern="1200" cap="none" spc="0" normalizeH="0" baseline="0" noProof="0" dirty="0" smtClean="0">
              <a:ln>
                <a:noFill/>
              </a:ln>
              <a:solidFill>
                <a:schemeClr val="bg1"/>
              </a:solidFill>
              <a:effectLst/>
              <a:uLnTx/>
              <a:uFillTx/>
              <a:latin typeface="Perpetua" pitchFamily="18" charset="0"/>
            </a:endParaRPr>
          </a:p>
          <a:p>
            <a:pPr lvl="0" algn="just">
              <a:spcBef>
                <a:spcPct val="20000"/>
              </a:spcBef>
            </a:pPr>
            <a:r>
              <a:rPr lang="en-US" dirty="0" smtClean="0">
                <a:solidFill>
                  <a:schemeClr val="bg1"/>
                </a:solidFill>
                <a:latin typeface="Perpetua" pitchFamily="18" charset="0"/>
                <a:sym typeface="Wingdings"/>
              </a:rPr>
              <a:t> </a:t>
            </a:r>
            <a:r>
              <a:rPr kumimoji="0" lang="en-US" sz="2600" b="0" i="0" u="none" strike="noStrike" kern="1200" cap="none" spc="0" normalizeH="0" baseline="0" noProof="0" dirty="0" smtClean="0">
                <a:ln>
                  <a:noFill/>
                </a:ln>
                <a:solidFill>
                  <a:schemeClr val="bg1"/>
                </a:solidFill>
                <a:effectLst/>
                <a:uLnTx/>
                <a:uFillTx/>
                <a:latin typeface="Perpetua" pitchFamily="18" charset="0"/>
              </a:rPr>
              <a:t>Students upload at least one artifact to </a:t>
            </a:r>
            <a:r>
              <a:rPr kumimoji="0" lang="en-US" sz="2600" b="0" i="0" u="none" strike="noStrike" kern="1200" cap="none" spc="0" normalizeH="0" baseline="0" noProof="0" dirty="0" err="1" smtClean="0">
                <a:ln>
                  <a:noFill/>
                </a:ln>
                <a:solidFill>
                  <a:schemeClr val="bg1"/>
                </a:solidFill>
                <a:effectLst/>
                <a:uLnTx/>
                <a:uFillTx/>
                <a:latin typeface="Perpetua" pitchFamily="18" charset="0"/>
              </a:rPr>
              <a:t>P@N</a:t>
            </a:r>
            <a:r>
              <a:rPr kumimoji="0" lang="en-US" sz="2600" b="0" i="0" u="none" strike="noStrike" kern="1200" cap="none" spc="0" normalizeH="0" baseline="0" noProof="0" dirty="0" smtClean="0">
                <a:ln>
                  <a:noFill/>
                </a:ln>
                <a:solidFill>
                  <a:schemeClr val="bg1"/>
                </a:solidFill>
                <a:effectLst/>
                <a:uLnTx/>
                <a:uFillTx/>
                <a:latin typeface="Perpetua" pitchFamily="18" charset="0"/>
              </a:rPr>
              <a:t> from each potential IS course they take</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b="0" i="0" u="none" strike="noStrike" kern="1200" cap="none" spc="0" normalizeH="0" baseline="0" noProof="0" dirty="0" smtClean="0">
              <a:ln>
                <a:noFill/>
              </a:ln>
              <a:solidFill>
                <a:schemeClr val="bg1"/>
              </a:solidFill>
              <a:effectLst/>
              <a:uLnTx/>
              <a:uFillTx/>
              <a:latin typeface="Perpetua" pitchFamily="18" charset="0"/>
            </a:endParaRPr>
          </a:p>
          <a:p>
            <a:pPr lvl="0" algn="just">
              <a:spcBef>
                <a:spcPct val="20000"/>
              </a:spcBef>
            </a:pPr>
            <a:r>
              <a:rPr lang="en-US" dirty="0" smtClean="0">
                <a:solidFill>
                  <a:schemeClr val="bg1"/>
                </a:solidFill>
                <a:latin typeface="Perpetua" pitchFamily="18" charset="0"/>
                <a:sym typeface="Wingdings"/>
              </a:rPr>
              <a:t> </a:t>
            </a:r>
            <a:r>
              <a:rPr kumimoji="0" lang="en-US" sz="2600" b="0" i="0" u="none" strike="noStrike" kern="1200" cap="none" spc="0" normalizeH="0" baseline="0" noProof="0" dirty="0" smtClean="0">
                <a:ln>
                  <a:noFill/>
                </a:ln>
                <a:solidFill>
                  <a:schemeClr val="bg1"/>
                </a:solidFill>
                <a:effectLst/>
                <a:uLnTx/>
                <a:uFillTx/>
                <a:latin typeface="Perpetua" pitchFamily="18" charset="0"/>
              </a:rPr>
              <a:t>When students reach the Core Milestone Experience, they identify their IS courses and name the cluster/theme</a:t>
            </a:r>
            <a:endParaRPr kumimoji="0" lang="en-US" sz="2600" b="0" i="0" u="none" strike="noStrike" kern="1200" cap="none" spc="0" normalizeH="0" baseline="0" noProof="0" dirty="0">
              <a:ln>
                <a:noFill/>
              </a:ln>
              <a:solidFill>
                <a:schemeClr val="bg1"/>
              </a:solidFill>
              <a:effectLst/>
              <a:uLnTx/>
              <a:uFillTx/>
              <a:latin typeface="Perpetua" pitchFamily="18" charset="0"/>
            </a:endParaRPr>
          </a:p>
        </p:txBody>
      </p:sp>
      <p:sp>
        <p:nvSpPr>
          <p:cNvPr id="9" name="TextBox 8"/>
          <p:cNvSpPr txBox="1"/>
          <p:nvPr/>
        </p:nvSpPr>
        <p:spPr>
          <a:xfrm>
            <a:off x="0" y="838200"/>
            <a:ext cx="7010400" cy="276999"/>
          </a:xfrm>
          <a:prstGeom prst="rect">
            <a:avLst/>
          </a:prstGeom>
          <a:noFill/>
        </p:spPr>
        <p:txBody>
          <a:bodyPr wrap="square" rtlCol="0">
            <a:spAutoFit/>
          </a:bodyPr>
          <a:lstStyle/>
          <a:p>
            <a:pPr algn="ctr"/>
            <a:r>
              <a:rPr lang="en-US" sz="1200" dirty="0" smtClean="0">
                <a:solidFill>
                  <a:schemeClr val="bg1"/>
                </a:solidFill>
                <a:latin typeface="Shrewsbury" pitchFamily="18" charset="2"/>
              </a:rPr>
              <a:t>Continued</a:t>
            </a:r>
            <a:endParaRPr lang="en-US" sz="1200" dirty="0">
              <a:solidFill>
                <a:schemeClr val="bg1"/>
              </a:solidFill>
              <a:latin typeface="Shrewsbury" pitchFamily="18" charset="2"/>
            </a:endParaRPr>
          </a:p>
        </p:txBody>
      </p:sp>
    </p:spTree>
  </p:cSld>
  <p:clrMapOvr>
    <a:masterClrMapping/>
  </p:clrMapOvr>
  <p:transition spd="med">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myth 2z.jpg"/>
          <p:cNvPicPr>
            <a:picLocks noChangeAspect="1"/>
          </p:cNvPicPr>
          <p:nvPr/>
        </p:nvPicPr>
        <p:blipFill>
          <a:blip r:embed="rId2" cstate="print"/>
          <a:srcRect l="31880" r="4541"/>
          <a:stretch>
            <a:fillRect/>
          </a:stretch>
        </p:blipFill>
        <p:spPr>
          <a:xfrm>
            <a:off x="7010400" y="0"/>
            <a:ext cx="2133600" cy="6858000"/>
          </a:xfrm>
          <a:prstGeom prst="rect">
            <a:avLst/>
          </a:prstGeom>
        </p:spPr>
      </p:pic>
      <p:sp>
        <p:nvSpPr>
          <p:cNvPr id="14" name="Rectangle 13"/>
          <p:cNvSpPr/>
          <p:nvPr/>
        </p:nvSpPr>
        <p:spPr>
          <a:xfrm>
            <a:off x="7010400" y="0"/>
            <a:ext cx="152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228600"/>
            <a:ext cx="7010400" cy="838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228600"/>
            <a:ext cx="7010400" cy="830997"/>
          </a:xfrm>
          <a:prstGeom prst="rect">
            <a:avLst/>
          </a:prstGeom>
          <a:noFill/>
        </p:spPr>
        <p:txBody>
          <a:bodyPr wrap="square" lIns="91440" tIns="45720" rIns="91440" bIns="45720">
            <a:spAutoFit/>
          </a:bodyPr>
          <a:lstStyle/>
          <a:p>
            <a:pPr algn="ctr"/>
            <a:r>
              <a:rPr lang="en-US" sz="4800" b="1" cap="none" spc="0" dirty="0" smtClean="0">
                <a:ln w="19050">
                  <a:solidFill>
                    <a:schemeClr val="bg1"/>
                  </a:solidFill>
                  <a:prstDash val="solid"/>
                </a:ln>
                <a:solidFill>
                  <a:schemeClr val="bg1"/>
                </a:solidFill>
                <a:effectLst>
                  <a:outerShdw blurRad="12700" dist="38100" dir="10800000" algn="r" rotWithShape="0">
                    <a:schemeClr val="bg1">
                      <a:alpha val="40000"/>
                    </a:schemeClr>
                  </a:outerShdw>
                </a:effectLst>
                <a:latin typeface="Shrewsbury" pitchFamily="18" charset="2"/>
              </a:rPr>
              <a:t>Experiential Learning</a:t>
            </a:r>
            <a:endParaRPr lang="en-US" sz="4800" b="1" cap="none" spc="0" dirty="0">
              <a:ln w="19050">
                <a:solidFill>
                  <a:schemeClr val="bg1"/>
                </a:solidFill>
                <a:prstDash val="solid"/>
              </a:ln>
              <a:solidFill>
                <a:schemeClr val="bg1"/>
              </a:solidFill>
              <a:effectLst>
                <a:outerShdw blurRad="12700" dist="38100" dir="10800000" algn="r" rotWithShape="0">
                  <a:schemeClr val="bg1">
                    <a:alpha val="40000"/>
                  </a:schemeClr>
                </a:outerShdw>
              </a:effectLst>
              <a:latin typeface="Shrewsbury" pitchFamily="18" charset="2"/>
            </a:endParaRPr>
          </a:p>
        </p:txBody>
      </p:sp>
      <p:sp>
        <p:nvSpPr>
          <p:cNvPr id="6" name="Content Placeholder 2"/>
          <p:cNvSpPr txBox="1">
            <a:spLocks/>
          </p:cNvSpPr>
          <p:nvPr/>
        </p:nvSpPr>
        <p:spPr>
          <a:xfrm>
            <a:off x="152400" y="1143000"/>
            <a:ext cx="6858000" cy="5715000"/>
          </a:xfrm>
          <a:prstGeom prst="rect">
            <a:avLst/>
          </a:prstGeom>
        </p:spPr>
        <p:txBody>
          <a:bodyPr vert="horz" lIns="91440" tIns="45720" rIns="91440" bIns="45720" rtlCol="0">
            <a:noAutofit/>
          </a:bodyPr>
          <a:lstStyle/>
          <a:p>
            <a:pPr lvl="0" algn="just">
              <a:spcBef>
                <a:spcPct val="20000"/>
              </a:spcBef>
            </a:pPr>
            <a:r>
              <a:rPr lang="en-US" dirty="0" smtClean="0">
                <a:solidFill>
                  <a:schemeClr val="bg1"/>
                </a:solidFill>
                <a:latin typeface="Perpetua" pitchFamily="18" charset="0"/>
                <a:sym typeface="Wingdings"/>
              </a:rPr>
              <a:t> </a:t>
            </a:r>
            <a:r>
              <a:rPr kumimoji="0" lang="en-US" sz="2400" b="0" i="0" u="none" strike="noStrike" kern="1200" cap="none" spc="0" normalizeH="0" baseline="0" noProof="0" dirty="0" smtClean="0">
                <a:ln>
                  <a:noFill/>
                </a:ln>
                <a:solidFill>
                  <a:schemeClr val="bg1"/>
                </a:solidFill>
                <a:effectLst/>
                <a:uLnTx/>
                <a:uFillTx/>
                <a:latin typeface="Perpetua" pitchFamily="18" charset="0"/>
              </a:rPr>
              <a:t>Abbreviation: EL</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050" b="0" i="0" u="none" strike="noStrike" kern="1200" cap="none" spc="0" normalizeH="0" baseline="0" noProof="0" dirty="0" smtClean="0">
              <a:ln>
                <a:noFill/>
              </a:ln>
              <a:solidFill>
                <a:schemeClr val="bg1"/>
              </a:solidFill>
              <a:effectLst/>
              <a:uLnTx/>
              <a:uFillTx/>
              <a:latin typeface="Perpetua" pitchFamily="18" charset="0"/>
            </a:endParaRPr>
          </a:p>
          <a:p>
            <a:pPr lvl="0" algn="just">
              <a:spcBef>
                <a:spcPct val="20000"/>
              </a:spcBef>
            </a:pPr>
            <a:r>
              <a:rPr lang="en-US" dirty="0" smtClean="0">
                <a:solidFill>
                  <a:schemeClr val="bg1"/>
                </a:solidFill>
                <a:latin typeface="Perpetua" pitchFamily="18" charset="0"/>
                <a:sym typeface="Wingdings"/>
              </a:rPr>
              <a:t></a:t>
            </a:r>
            <a:r>
              <a:rPr lang="en-US" sz="100" dirty="0" smtClean="0">
                <a:solidFill>
                  <a:schemeClr val="bg1"/>
                </a:solidFill>
                <a:latin typeface="Perpetua" pitchFamily="18" charset="0"/>
                <a:sym typeface="Wingdings"/>
              </a:rPr>
              <a:t> </a:t>
            </a:r>
            <a:r>
              <a:rPr lang="en-US" sz="2400" dirty="0" smtClean="0">
                <a:solidFill>
                  <a:schemeClr val="bg1"/>
                </a:solidFill>
                <a:latin typeface="Perpetua" pitchFamily="18" charset="0"/>
              </a:rPr>
              <a:t>Students must complete one or more approved Experiential Learning Pathways:</a:t>
            </a:r>
          </a:p>
          <a:p>
            <a:pPr marL="457200" marR="0" lvl="1" indent="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chemeClr val="bg1"/>
                </a:solidFill>
                <a:effectLst/>
                <a:uLnTx/>
                <a:uFillTx/>
                <a:latin typeface="Perpetua" pitchFamily="18" charset="0"/>
              </a:rPr>
              <a:t> Course-based service learning</a:t>
            </a:r>
          </a:p>
          <a:p>
            <a:pPr marL="457200" marR="0" lvl="1" indent="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chemeClr val="bg1"/>
                </a:solidFill>
                <a:effectLst/>
                <a:uLnTx/>
                <a:uFillTx/>
                <a:latin typeface="Perpetua" pitchFamily="18" charset="0"/>
              </a:rPr>
              <a:t> Student leadership</a:t>
            </a:r>
          </a:p>
          <a:p>
            <a:pPr marL="457200" marR="0" lvl="1" indent="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chemeClr val="bg1"/>
                </a:solidFill>
                <a:effectLst/>
                <a:uLnTx/>
                <a:uFillTx/>
                <a:latin typeface="Perpetua" pitchFamily="18" charset="0"/>
              </a:rPr>
              <a:t> Internships</a:t>
            </a:r>
          </a:p>
          <a:p>
            <a:pPr marL="457200" marR="0" lvl="1" indent="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chemeClr val="bg1"/>
                </a:solidFill>
                <a:effectLst/>
                <a:uLnTx/>
                <a:uFillTx/>
                <a:latin typeface="Perpetua" pitchFamily="18" charset="0"/>
              </a:rPr>
              <a:t> Co-curricular service</a:t>
            </a:r>
          </a:p>
          <a:p>
            <a:pPr marL="457200" marR="0" lvl="1" indent="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chemeClr val="bg1"/>
                </a:solidFill>
                <a:effectLst/>
                <a:uLnTx/>
                <a:uFillTx/>
                <a:latin typeface="Perpetua" pitchFamily="18" charset="0"/>
              </a:rPr>
              <a:t> Educational Field Hours, Student Teaching, </a:t>
            </a:r>
            <a:r>
              <a:rPr kumimoji="0" lang="en-US" b="0" i="0" u="none" strike="noStrike" kern="1200" cap="none" spc="0" normalizeH="0" baseline="0" noProof="0" dirty="0" err="1" smtClean="0">
                <a:ln>
                  <a:noFill/>
                </a:ln>
                <a:solidFill>
                  <a:schemeClr val="bg1"/>
                </a:solidFill>
                <a:effectLst/>
                <a:uLnTx/>
                <a:uFillTx/>
                <a:latin typeface="Perpetua" pitchFamily="18" charset="0"/>
              </a:rPr>
              <a:t>Practica</a:t>
            </a:r>
            <a:r>
              <a:rPr kumimoji="0" lang="en-US" b="0" i="0" u="none" strike="noStrike" kern="1200" cap="none" spc="0" normalizeH="0" baseline="0" noProof="0" dirty="0" smtClean="0">
                <a:ln>
                  <a:noFill/>
                </a:ln>
                <a:solidFill>
                  <a:schemeClr val="bg1"/>
                </a:solidFill>
                <a:effectLst/>
                <a:uLnTx/>
                <a:uFillTx/>
                <a:latin typeface="Perpetua" pitchFamily="18" charset="0"/>
              </a:rPr>
              <a:t> &amp; </a:t>
            </a:r>
            <a:r>
              <a:rPr kumimoji="0" lang="en-US" b="0" i="0" u="none" strike="noStrike" kern="1200" cap="none" spc="0" normalizeH="0" baseline="0" noProof="0" dirty="0" err="1" smtClean="0">
                <a:ln>
                  <a:noFill/>
                </a:ln>
                <a:solidFill>
                  <a:schemeClr val="bg1"/>
                </a:solidFill>
                <a:effectLst/>
                <a:uLnTx/>
                <a:uFillTx/>
                <a:latin typeface="Perpetua" pitchFamily="18" charset="0"/>
              </a:rPr>
              <a:t>Clinicals</a:t>
            </a:r>
            <a:endParaRPr kumimoji="0" lang="en-US" b="0" i="0" u="none" strike="noStrike" kern="1200" cap="none" spc="0" normalizeH="0" baseline="0" noProof="0" dirty="0" smtClean="0">
              <a:ln>
                <a:noFill/>
              </a:ln>
              <a:solidFill>
                <a:schemeClr val="bg1"/>
              </a:solidFill>
              <a:effectLst/>
              <a:uLnTx/>
              <a:uFillTx/>
              <a:latin typeface="Perpetua" pitchFamily="18" charset="0"/>
            </a:endParaRPr>
          </a:p>
          <a:p>
            <a:pPr marL="457200" marR="0" lvl="1" indent="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chemeClr val="bg1"/>
                </a:solidFill>
                <a:effectLst/>
                <a:uLnTx/>
                <a:uFillTx/>
                <a:latin typeface="Perpetua" pitchFamily="18" charset="0"/>
              </a:rPr>
              <a:t> Study Abroad</a:t>
            </a:r>
          </a:p>
          <a:p>
            <a:pPr marL="457200" marR="0" lvl="1" indent="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chemeClr val="bg1"/>
                </a:solidFill>
                <a:effectLst/>
                <a:uLnTx/>
                <a:uFillTx/>
                <a:latin typeface="Perpetua" pitchFamily="18" charset="0"/>
              </a:rPr>
              <a:t> Undergraduate Creative Activity, Research &amp; Scholarship (CARS)</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050" b="0" i="0" u="none" strike="noStrike" kern="1200" cap="none" spc="0" normalizeH="0" baseline="0" noProof="0" dirty="0" smtClean="0">
              <a:ln>
                <a:noFill/>
              </a:ln>
              <a:solidFill>
                <a:schemeClr val="bg1"/>
              </a:solidFill>
              <a:effectLst/>
              <a:uLnTx/>
              <a:uFillTx/>
              <a:latin typeface="Perpetua" pitchFamily="18" charset="0"/>
            </a:endParaRPr>
          </a:p>
          <a:p>
            <a:pPr lvl="0" algn="just">
              <a:spcBef>
                <a:spcPct val="20000"/>
              </a:spcBef>
            </a:pPr>
            <a:r>
              <a:rPr lang="en-US" dirty="0" smtClean="0">
                <a:solidFill>
                  <a:schemeClr val="bg1"/>
                </a:solidFill>
                <a:latin typeface="Perpetua" pitchFamily="18" charset="0"/>
                <a:sym typeface="Wingdings"/>
              </a:rPr>
              <a:t> </a:t>
            </a:r>
            <a:r>
              <a:rPr kumimoji="0" lang="en-US" sz="2400" b="0" i="0" u="none" strike="noStrike" kern="1200" cap="none" spc="0" normalizeH="0" baseline="0" noProof="0" dirty="0" smtClean="0">
                <a:ln>
                  <a:noFill/>
                </a:ln>
                <a:solidFill>
                  <a:schemeClr val="bg1"/>
                </a:solidFill>
                <a:effectLst/>
                <a:uLnTx/>
                <a:uFillTx/>
                <a:latin typeface="Perpetua" pitchFamily="18" charset="0"/>
              </a:rPr>
              <a:t>All </a:t>
            </a:r>
            <a:r>
              <a:rPr kumimoji="0" lang="en-US" sz="2400" b="0" i="0" u="none" strike="noStrike" kern="1200" cap="none" spc="0" normalizeH="0" baseline="0" noProof="0" dirty="0" err="1" smtClean="0">
                <a:ln>
                  <a:noFill/>
                </a:ln>
                <a:solidFill>
                  <a:schemeClr val="bg1"/>
                </a:solidFill>
                <a:effectLst/>
                <a:uLnTx/>
                <a:uFillTx/>
                <a:latin typeface="Perpetua" pitchFamily="18" charset="0"/>
              </a:rPr>
              <a:t>ELPs</a:t>
            </a:r>
            <a:r>
              <a:rPr kumimoji="0" lang="en-US" sz="2400" b="0" i="0" u="none" strike="noStrike" kern="1200" cap="none" spc="0" normalizeH="0" baseline="0" noProof="0" dirty="0" smtClean="0">
                <a:ln>
                  <a:noFill/>
                </a:ln>
                <a:solidFill>
                  <a:schemeClr val="bg1"/>
                </a:solidFill>
                <a:effectLst/>
                <a:uLnTx/>
                <a:uFillTx/>
                <a:latin typeface="Perpetua" pitchFamily="18" charset="0"/>
              </a:rPr>
              <a:t> follow </a:t>
            </a:r>
            <a:r>
              <a:rPr kumimoji="0" lang="en-US" sz="2400" b="0" i="0" u="none" strike="noStrike" kern="1200" cap="none" spc="0" normalizeH="0" baseline="0" noProof="0" dirty="0" err="1" smtClean="0">
                <a:ln>
                  <a:noFill/>
                </a:ln>
                <a:solidFill>
                  <a:schemeClr val="bg1"/>
                </a:solidFill>
                <a:effectLst/>
                <a:uLnTx/>
                <a:uFillTx/>
                <a:latin typeface="Perpetua" pitchFamily="18" charset="0"/>
              </a:rPr>
              <a:t>NSEE</a:t>
            </a:r>
            <a:r>
              <a:rPr kumimoji="0" lang="en-US" sz="2400" b="0" i="0" u="none" strike="noStrike" kern="1200" cap="none" spc="0" normalizeH="0" baseline="0" noProof="0" dirty="0" smtClean="0">
                <a:ln>
                  <a:noFill/>
                </a:ln>
                <a:solidFill>
                  <a:schemeClr val="bg1"/>
                </a:solidFill>
                <a:effectLst/>
                <a:uLnTx/>
                <a:uFillTx/>
                <a:latin typeface="Perpetua" pitchFamily="18" charset="0"/>
              </a:rPr>
              <a:t> best practices for experiential learning</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050" b="0" i="0" u="none" strike="noStrike" kern="1200" cap="none" spc="0" normalizeH="0" baseline="0" noProof="0" dirty="0" smtClean="0">
              <a:ln>
                <a:noFill/>
              </a:ln>
              <a:solidFill>
                <a:schemeClr val="bg1"/>
              </a:solidFill>
              <a:effectLst/>
              <a:uLnTx/>
              <a:uFillTx/>
              <a:latin typeface="Perpetua" pitchFamily="18" charset="0"/>
            </a:endParaRPr>
          </a:p>
          <a:p>
            <a:pPr lvl="0" algn="just">
              <a:spcBef>
                <a:spcPct val="20000"/>
              </a:spcBef>
            </a:pPr>
            <a:r>
              <a:rPr lang="en-US" dirty="0" smtClean="0">
                <a:solidFill>
                  <a:schemeClr val="bg1"/>
                </a:solidFill>
                <a:latin typeface="Perpetua" pitchFamily="18" charset="0"/>
                <a:sym typeface="Wingdings"/>
              </a:rPr>
              <a:t> </a:t>
            </a:r>
            <a:r>
              <a:rPr kumimoji="0" lang="en-US" sz="2400" b="0" i="0" u="none" strike="noStrike" kern="1200" cap="none" spc="0" normalizeH="0" baseline="0" noProof="0" dirty="0" smtClean="0">
                <a:ln>
                  <a:noFill/>
                </a:ln>
                <a:solidFill>
                  <a:schemeClr val="bg1"/>
                </a:solidFill>
                <a:effectLst/>
                <a:uLnTx/>
                <a:uFillTx/>
                <a:latin typeface="Perpetua" pitchFamily="18" charset="0"/>
              </a:rPr>
              <a:t>Credit-bearing or non-credit-bearing</a:t>
            </a:r>
            <a:endParaRPr kumimoji="0" lang="en-US" sz="2400" b="0" i="0" u="none" strike="noStrike" kern="1200" cap="none" spc="0" normalizeH="0" baseline="0" noProof="0" dirty="0">
              <a:ln>
                <a:noFill/>
              </a:ln>
              <a:solidFill>
                <a:schemeClr val="bg1"/>
              </a:solidFill>
              <a:effectLst/>
              <a:uLnTx/>
              <a:uFillTx/>
              <a:latin typeface="Perpetua" pitchFamily="18" charset="0"/>
            </a:endParaRPr>
          </a:p>
        </p:txBody>
      </p:sp>
    </p:spTree>
  </p:cSld>
  <p:clrMapOvr>
    <a:masterClrMapping/>
  </p:clrMapOvr>
  <p:transition spd="med">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myth 2z.jpg"/>
          <p:cNvPicPr>
            <a:picLocks noChangeAspect="1"/>
          </p:cNvPicPr>
          <p:nvPr/>
        </p:nvPicPr>
        <p:blipFill>
          <a:blip r:embed="rId2" cstate="print"/>
          <a:srcRect l="31880" r="4541"/>
          <a:stretch>
            <a:fillRect/>
          </a:stretch>
        </p:blipFill>
        <p:spPr>
          <a:xfrm>
            <a:off x="7010400" y="0"/>
            <a:ext cx="2133600" cy="6858000"/>
          </a:xfrm>
          <a:prstGeom prst="rect">
            <a:avLst/>
          </a:prstGeom>
        </p:spPr>
      </p:pic>
      <p:sp>
        <p:nvSpPr>
          <p:cNvPr id="14" name="Rectangle 13"/>
          <p:cNvSpPr/>
          <p:nvPr/>
        </p:nvSpPr>
        <p:spPr>
          <a:xfrm>
            <a:off x="7010400" y="0"/>
            <a:ext cx="152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228600"/>
            <a:ext cx="7010400" cy="838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228600"/>
            <a:ext cx="7010400" cy="830997"/>
          </a:xfrm>
          <a:prstGeom prst="rect">
            <a:avLst/>
          </a:prstGeom>
          <a:noFill/>
        </p:spPr>
        <p:txBody>
          <a:bodyPr wrap="square" lIns="91440" tIns="45720" rIns="91440" bIns="45720">
            <a:spAutoFit/>
          </a:bodyPr>
          <a:lstStyle/>
          <a:p>
            <a:pPr algn="ctr"/>
            <a:r>
              <a:rPr lang="en-US" sz="4800" b="1" cap="none" spc="0" dirty="0" smtClean="0">
                <a:ln w="19050">
                  <a:solidFill>
                    <a:schemeClr val="bg1"/>
                  </a:solidFill>
                  <a:prstDash val="solid"/>
                </a:ln>
                <a:solidFill>
                  <a:schemeClr val="bg1"/>
                </a:solidFill>
                <a:effectLst>
                  <a:outerShdw blurRad="12700" dist="38100" dir="10800000" algn="r" rotWithShape="0">
                    <a:schemeClr val="bg1">
                      <a:alpha val="40000"/>
                    </a:schemeClr>
                  </a:outerShdw>
                </a:effectLst>
                <a:latin typeface="Shrewsbury" pitchFamily="18" charset="2"/>
              </a:rPr>
              <a:t>EL</a:t>
            </a:r>
            <a:endParaRPr lang="en-US" sz="4800" b="1" cap="none" spc="0" dirty="0">
              <a:ln w="19050">
                <a:solidFill>
                  <a:schemeClr val="bg1"/>
                </a:solidFill>
                <a:prstDash val="solid"/>
              </a:ln>
              <a:solidFill>
                <a:schemeClr val="bg1"/>
              </a:solidFill>
              <a:effectLst>
                <a:outerShdw blurRad="12700" dist="38100" dir="10800000" algn="r" rotWithShape="0">
                  <a:schemeClr val="bg1">
                    <a:alpha val="40000"/>
                  </a:schemeClr>
                </a:outerShdw>
              </a:effectLst>
              <a:latin typeface="Shrewsbury" pitchFamily="18" charset="2"/>
            </a:endParaRPr>
          </a:p>
        </p:txBody>
      </p:sp>
      <p:sp>
        <p:nvSpPr>
          <p:cNvPr id="6" name="Content Placeholder 2"/>
          <p:cNvSpPr txBox="1">
            <a:spLocks/>
          </p:cNvSpPr>
          <p:nvPr/>
        </p:nvSpPr>
        <p:spPr>
          <a:xfrm>
            <a:off x="228600" y="1295400"/>
            <a:ext cx="6705600" cy="4525963"/>
          </a:xfrm>
          <a:prstGeom prst="rect">
            <a:avLst/>
          </a:prstGeom>
        </p:spPr>
        <p:txBody>
          <a:bodyPr vert="horz" lIns="91440" tIns="45720" rIns="91440" bIns="45720" rtlCol="0">
            <a:normAutofit fontScale="92500" lnSpcReduction="20000"/>
          </a:bodyPr>
          <a:lstStyle/>
          <a:p>
            <a:pPr lvl="0" algn="just">
              <a:spcBef>
                <a:spcPct val="20000"/>
              </a:spcBef>
            </a:pPr>
            <a:r>
              <a:rPr lang="en-US" dirty="0" smtClean="0">
                <a:solidFill>
                  <a:schemeClr val="bg1"/>
                </a:solidFill>
                <a:latin typeface="Perpetua" pitchFamily="18" charset="0"/>
                <a:sym typeface="Wingdings"/>
              </a:rPr>
              <a:t> </a:t>
            </a:r>
            <a:r>
              <a:rPr kumimoji="0" lang="en-US" sz="2600" b="0" i="0" u="none" strike="noStrike" kern="1200" cap="none" spc="0" normalizeH="0" baseline="0" noProof="0" dirty="0" smtClean="0">
                <a:ln>
                  <a:noFill/>
                </a:ln>
                <a:solidFill>
                  <a:schemeClr val="bg1"/>
                </a:solidFill>
                <a:effectLst/>
                <a:uLnTx/>
                <a:uFillTx/>
                <a:latin typeface="Perpetua" pitchFamily="18" charset="0"/>
              </a:rPr>
              <a:t>Students will upload a reflection (and possibly an artifact) from each EL to </a:t>
            </a:r>
            <a:r>
              <a:rPr kumimoji="0" lang="en-US" sz="2600" b="0" i="0" u="none" strike="noStrike" kern="1200" cap="none" spc="0" normalizeH="0" baseline="0" noProof="0" dirty="0" err="1" smtClean="0">
                <a:ln>
                  <a:noFill/>
                </a:ln>
                <a:solidFill>
                  <a:schemeClr val="bg1"/>
                </a:solidFill>
                <a:effectLst/>
                <a:uLnTx/>
                <a:uFillTx/>
                <a:latin typeface="Perpetua" pitchFamily="18" charset="0"/>
              </a:rPr>
              <a:t>P@N</a:t>
            </a:r>
            <a:endParaRPr kumimoji="0" lang="en-US" sz="2600" b="0" i="0" u="none" strike="noStrike" kern="1200" cap="none" spc="0" normalizeH="0" baseline="0" noProof="0" dirty="0" smtClean="0">
              <a:ln>
                <a:noFill/>
              </a:ln>
              <a:solidFill>
                <a:schemeClr val="bg1"/>
              </a:solidFill>
              <a:effectLst/>
              <a:uLnTx/>
              <a:uFillTx/>
              <a:latin typeface="Perpetua" pitchFamily="18" charset="0"/>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b="0" i="0" u="none" strike="noStrike" kern="1200" cap="none" spc="0" normalizeH="0" baseline="0" noProof="0" dirty="0" smtClean="0">
              <a:ln>
                <a:noFill/>
              </a:ln>
              <a:solidFill>
                <a:schemeClr val="bg1"/>
              </a:solidFill>
              <a:effectLst/>
              <a:uLnTx/>
              <a:uFillTx/>
              <a:latin typeface="Perpetua" pitchFamily="18" charset="0"/>
            </a:endParaRPr>
          </a:p>
          <a:p>
            <a:pPr lvl="0" algn="just">
              <a:spcBef>
                <a:spcPct val="20000"/>
              </a:spcBef>
            </a:pPr>
            <a:r>
              <a:rPr lang="en-US" dirty="0" smtClean="0">
                <a:solidFill>
                  <a:schemeClr val="bg1"/>
                </a:solidFill>
                <a:latin typeface="Perpetua" pitchFamily="18" charset="0"/>
                <a:sym typeface="Wingdings"/>
              </a:rPr>
              <a:t> </a:t>
            </a:r>
            <a:r>
              <a:rPr kumimoji="0" lang="en-US" sz="2600" b="0" i="0" u="none" strike="noStrike" kern="1200" cap="none" spc="0" normalizeH="0" baseline="0" noProof="0" dirty="0" smtClean="0">
                <a:ln>
                  <a:noFill/>
                </a:ln>
                <a:solidFill>
                  <a:schemeClr val="bg1"/>
                </a:solidFill>
                <a:effectLst/>
                <a:uLnTx/>
                <a:uFillTx/>
                <a:latin typeface="Perpetua" pitchFamily="18" charset="0"/>
              </a:rPr>
              <a:t>Ideally, students will integrate what they learned from their EL(s) with what they learned throughout the rest of the core</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b="0" i="0" u="none" strike="noStrike" kern="1200" cap="none" spc="0" normalizeH="0" baseline="0" noProof="0" dirty="0" smtClean="0">
              <a:ln>
                <a:noFill/>
              </a:ln>
              <a:solidFill>
                <a:schemeClr val="bg1"/>
              </a:solidFill>
              <a:effectLst/>
              <a:uLnTx/>
              <a:uFillTx/>
              <a:latin typeface="Perpetua" pitchFamily="18" charset="0"/>
            </a:endParaRPr>
          </a:p>
          <a:p>
            <a:pPr lvl="0" algn="just">
              <a:spcBef>
                <a:spcPct val="20000"/>
              </a:spcBef>
              <a:buFont typeface="Wingdings"/>
              <a:buChar char=""/>
            </a:pPr>
            <a:r>
              <a:rPr kumimoji="0" lang="en-US" sz="2600" b="0" i="0" u="none" strike="noStrike" kern="1200" cap="none" spc="0" normalizeH="0" baseline="0" noProof="0" dirty="0" smtClean="0">
                <a:ln>
                  <a:noFill/>
                </a:ln>
                <a:solidFill>
                  <a:schemeClr val="bg1"/>
                </a:solidFill>
                <a:effectLst/>
                <a:uLnTx/>
                <a:uFillTx/>
                <a:latin typeface="Perpetua" pitchFamily="18" charset="0"/>
              </a:rPr>
              <a:t>EL courses and non-credit bearing EL activities will be tracked in </a:t>
            </a:r>
            <a:r>
              <a:rPr kumimoji="0" lang="en-US" sz="2600" b="0" i="0" u="none" strike="noStrike" kern="1200" cap="none" spc="0" normalizeH="0" baseline="0" noProof="0" dirty="0" err="1" smtClean="0">
                <a:ln>
                  <a:noFill/>
                </a:ln>
                <a:solidFill>
                  <a:schemeClr val="bg1"/>
                </a:solidFill>
                <a:effectLst/>
                <a:uLnTx/>
                <a:uFillTx/>
                <a:latin typeface="Perpetua" pitchFamily="18" charset="0"/>
              </a:rPr>
              <a:t>NazNet</a:t>
            </a:r>
            <a:endParaRPr kumimoji="0" lang="en-US" sz="2600" b="0" i="0" u="none" strike="noStrike" kern="1200" cap="none" spc="0" normalizeH="0" baseline="0" noProof="0" dirty="0" smtClean="0">
              <a:ln>
                <a:noFill/>
              </a:ln>
              <a:solidFill>
                <a:schemeClr val="bg1"/>
              </a:solidFill>
              <a:effectLst/>
              <a:uLnTx/>
              <a:uFillTx/>
              <a:latin typeface="Perpetua" pitchFamily="18" charset="0"/>
            </a:endParaRPr>
          </a:p>
          <a:p>
            <a:pPr lvl="0" algn="just">
              <a:spcBef>
                <a:spcPct val="20000"/>
              </a:spcBef>
              <a:buFont typeface="Wingdings"/>
              <a:buChar char=""/>
            </a:pPr>
            <a:endParaRPr kumimoji="0" lang="en-US" sz="2600" b="0" i="0" u="none" strike="noStrike" kern="1200" cap="none" spc="0" normalizeH="0" baseline="0" noProof="0" dirty="0" smtClean="0">
              <a:ln>
                <a:noFill/>
              </a:ln>
              <a:solidFill>
                <a:schemeClr val="bg1"/>
              </a:solidFill>
              <a:effectLst/>
              <a:uLnTx/>
              <a:uFillTx/>
              <a:latin typeface="Perpetua" pitchFamily="18" charset="0"/>
            </a:endParaRPr>
          </a:p>
          <a:p>
            <a:pPr lvl="0" algn="just">
              <a:spcBef>
                <a:spcPct val="20000"/>
              </a:spcBef>
              <a:buFont typeface="Wingdings"/>
              <a:buChar char=""/>
            </a:pPr>
            <a:r>
              <a:rPr lang="en-US" sz="2600" dirty="0" smtClean="0">
                <a:solidFill>
                  <a:schemeClr val="bg1"/>
                </a:solidFill>
                <a:latin typeface="Perpetua" pitchFamily="18" charset="0"/>
              </a:rPr>
              <a:t>Credit-bearing ELs are found on </a:t>
            </a:r>
            <a:r>
              <a:rPr lang="en-US" sz="2600" dirty="0" err="1" smtClean="0">
                <a:solidFill>
                  <a:schemeClr val="bg1"/>
                </a:solidFill>
                <a:latin typeface="Perpetua" pitchFamily="18" charset="0"/>
              </a:rPr>
              <a:t>NazNet</a:t>
            </a:r>
            <a:r>
              <a:rPr lang="en-US" sz="2600" dirty="0" smtClean="0">
                <a:solidFill>
                  <a:schemeClr val="bg1"/>
                </a:solidFill>
                <a:latin typeface="Perpetua" pitchFamily="18" charset="0"/>
              </a:rPr>
              <a:t> </a:t>
            </a:r>
            <a:r>
              <a:rPr lang="en-US" sz="2600" dirty="0" smtClean="0">
                <a:solidFill>
                  <a:schemeClr val="bg1"/>
                </a:solidFill>
                <a:latin typeface="Perpetua" pitchFamily="18" charset="0"/>
              </a:rPr>
              <a:t>(under Search for Sections) by </a:t>
            </a:r>
            <a:r>
              <a:rPr lang="en-US" sz="2600" dirty="0" smtClean="0">
                <a:solidFill>
                  <a:schemeClr val="bg1"/>
                </a:solidFill>
                <a:latin typeface="Perpetua" pitchFamily="18" charset="0"/>
              </a:rPr>
              <a:t>selecting the “EL” course attribute. Non-credit-bearing ELs are found on the Core website.</a:t>
            </a:r>
            <a:endParaRPr kumimoji="0" lang="en-US" sz="2600" b="0" i="0" u="none" strike="noStrike" kern="1200" cap="none" spc="0" normalizeH="0" baseline="0" noProof="0" dirty="0">
              <a:ln>
                <a:noFill/>
              </a:ln>
              <a:solidFill>
                <a:schemeClr val="bg1"/>
              </a:solidFill>
              <a:effectLst/>
              <a:uLnTx/>
              <a:uFillTx/>
              <a:latin typeface="Perpetua" pitchFamily="18" charset="0"/>
            </a:endParaRPr>
          </a:p>
        </p:txBody>
      </p:sp>
      <p:sp>
        <p:nvSpPr>
          <p:cNvPr id="9" name="TextBox 8"/>
          <p:cNvSpPr txBox="1"/>
          <p:nvPr/>
        </p:nvSpPr>
        <p:spPr>
          <a:xfrm>
            <a:off x="0" y="838200"/>
            <a:ext cx="7010400" cy="276999"/>
          </a:xfrm>
          <a:prstGeom prst="rect">
            <a:avLst/>
          </a:prstGeom>
          <a:noFill/>
        </p:spPr>
        <p:txBody>
          <a:bodyPr wrap="square" rtlCol="0">
            <a:spAutoFit/>
          </a:bodyPr>
          <a:lstStyle/>
          <a:p>
            <a:pPr algn="ctr"/>
            <a:r>
              <a:rPr lang="en-US" sz="1200" dirty="0" smtClean="0">
                <a:solidFill>
                  <a:schemeClr val="bg1"/>
                </a:solidFill>
                <a:latin typeface="Shrewsbury" pitchFamily="18" charset="2"/>
              </a:rPr>
              <a:t>Continued</a:t>
            </a:r>
            <a:endParaRPr lang="en-US" sz="1200" dirty="0">
              <a:solidFill>
                <a:schemeClr val="bg1"/>
              </a:solidFill>
              <a:latin typeface="Shrewsbury" pitchFamily="18" charset="2"/>
            </a:endParaRPr>
          </a:p>
        </p:txBody>
      </p:sp>
    </p:spTree>
  </p:cSld>
  <p:clrMapOvr>
    <a:masterClrMapping/>
  </p:clrMapOvr>
  <p:transition spd="med">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myth 2z.jpg"/>
          <p:cNvPicPr>
            <a:picLocks noChangeAspect="1"/>
          </p:cNvPicPr>
          <p:nvPr/>
        </p:nvPicPr>
        <p:blipFill>
          <a:blip r:embed="rId2" cstate="print"/>
          <a:srcRect l="31880" r="4541"/>
          <a:stretch>
            <a:fillRect/>
          </a:stretch>
        </p:blipFill>
        <p:spPr>
          <a:xfrm>
            <a:off x="7010400" y="0"/>
            <a:ext cx="2133600" cy="6858000"/>
          </a:xfrm>
          <a:prstGeom prst="rect">
            <a:avLst/>
          </a:prstGeom>
        </p:spPr>
      </p:pic>
      <p:sp>
        <p:nvSpPr>
          <p:cNvPr id="14" name="Rectangle 13"/>
          <p:cNvSpPr/>
          <p:nvPr/>
        </p:nvSpPr>
        <p:spPr>
          <a:xfrm>
            <a:off x="7010400" y="0"/>
            <a:ext cx="152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228600"/>
            <a:ext cx="7010400" cy="838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228600"/>
            <a:ext cx="7010400" cy="830997"/>
          </a:xfrm>
          <a:prstGeom prst="rect">
            <a:avLst/>
          </a:prstGeom>
          <a:noFill/>
        </p:spPr>
        <p:txBody>
          <a:bodyPr wrap="square" lIns="91440" tIns="45720" rIns="91440" bIns="45720">
            <a:spAutoFit/>
          </a:bodyPr>
          <a:lstStyle/>
          <a:p>
            <a:pPr algn="ctr"/>
            <a:r>
              <a:rPr lang="en-US" sz="4800" b="1" cap="none" spc="0" dirty="0" smtClean="0">
                <a:ln w="19050">
                  <a:solidFill>
                    <a:schemeClr val="bg1"/>
                  </a:solidFill>
                  <a:prstDash val="solid"/>
                </a:ln>
                <a:solidFill>
                  <a:schemeClr val="bg1"/>
                </a:solidFill>
                <a:effectLst>
                  <a:outerShdw blurRad="12700" dist="38100" dir="10800000" algn="r" rotWithShape="0">
                    <a:schemeClr val="bg1">
                      <a:alpha val="40000"/>
                    </a:schemeClr>
                  </a:outerShdw>
                </a:effectLst>
                <a:latin typeface="Shrewsbury" pitchFamily="18" charset="2"/>
              </a:rPr>
              <a:t>Health &amp; Wellness</a:t>
            </a:r>
            <a:endParaRPr lang="en-US" sz="4800" b="1" cap="none" spc="0" dirty="0">
              <a:ln w="19050">
                <a:solidFill>
                  <a:schemeClr val="bg1"/>
                </a:solidFill>
                <a:prstDash val="solid"/>
              </a:ln>
              <a:solidFill>
                <a:schemeClr val="bg1"/>
              </a:solidFill>
              <a:effectLst>
                <a:outerShdw blurRad="12700" dist="38100" dir="10800000" algn="r" rotWithShape="0">
                  <a:schemeClr val="bg1">
                    <a:alpha val="40000"/>
                  </a:schemeClr>
                </a:outerShdw>
              </a:effectLst>
              <a:latin typeface="Shrewsbury" pitchFamily="18" charset="2"/>
            </a:endParaRPr>
          </a:p>
        </p:txBody>
      </p:sp>
      <p:sp>
        <p:nvSpPr>
          <p:cNvPr id="6" name="Content Placeholder 2"/>
          <p:cNvSpPr txBox="1">
            <a:spLocks/>
          </p:cNvSpPr>
          <p:nvPr/>
        </p:nvSpPr>
        <p:spPr>
          <a:xfrm>
            <a:off x="152400" y="1371600"/>
            <a:ext cx="6781800" cy="4525963"/>
          </a:xfrm>
          <a:prstGeom prst="rect">
            <a:avLst/>
          </a:prstGeom>
        </p:spPr>
        <p:txBody>
          <a:bodyPr vert="horz" lIns="91440" tIns="45720" rIns="91440" bIns="45720" rtlCol="0">
            <a:normAutofit/>
          </a:bodyPr>
          <a:lstStyle/>
          <a:p>
            <a:pPr lvl="0" algn="just">
              <a:spcBef>
                <a:spcPct val="20000"/>
              </a:spcBef>
            </a:pPr>
            <a:r>
              <a:rPr lang="en-US" dirty="0" smtClean="0">
                <a:solidFill>
                  <a:schemeClr val="bg1"/>
                </a:solidFill>
                <a:latin typeface="Perpetua" pitchFamily="18" charset="0"/>
                <a:sym typeface="Wingdings"/>
              </a:rPr>
              <a:t> </a:t>
            </a:r>
            <a:r>
              <a:rPr kumimoji="0" lang="en-US" sz="2600" b="0" i="0" u="none" strike="noStrike" kern="1200" cap="none" spc="0" normalizeH="0" baseline="0" noProof="0" dirty="0" smtClean="0">
                <a:ln>
                  <a:noFill/>
                </a:ln>
                <a:solidFill>
                  <a:schemeClr val="bg1"/>
                </a:solidFill>
                <a:effectLst/>
                <a:uLnTx/>
                <a:uFillTx/>
                <a:latin typeface="Perpetua" pitchFamily="18" charset="0"/>
              </a:rPr>
              <a:t>Health and Wellness component included in ACS101</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b="0" i="0" u="none" strike="noStrike" kern="1200" cap="none" spc="0" normalizeH="0" baseline="0" noProof="0" dirty="0" smtClean="0">
              <a:ln>
                <a:noFill/>
              </a:ln>
              <a:solidFill>
                <a:schemeClr val="bg1"/>
              </a:solidFill>
              <a:effectLst/>
              <a:uLnTx/>
              <a:uFillTx/>
              <a:latin typeface="Perpetua" pitchFamily="18" charset="0"/>
            </a:endParaRPr>
          </a:p>
          <a:p>
            <a:pPr lvl="0" algn="just">
              <a:spcBef>
                <a:spcPct val="20000"/>
              </a:spcBef>
            </a:pPr>
            <a:r>
              <a:rPr lang="en-US" dirty="0" smtClean="0">
                <a:solidFill>
                  <a:schemeClr val="bg1"/>
                </a:solidFill>
                <a:latin typeface="Perpetua" pitchFamily="18" charset="0"/>
                <a:sym typeface="Wingdings"/>
              </a:rPr>
              <a:t> </a:t>
            </a:r>
            <a:r>
              <a:rPr kumimoji="0" lang="en-US" sz="2600" b="0" i="0" u="none" strike="noStrike" kern="1200" cap="none" spc="0" normalizeH="0" baseline="0" noProof="0" dirty="0" smtClean="0">
                <a:ln>
                  <a:noFill/>
                </a:ln>
                <a:solidFill>
                  <a:schemeClr val="bg1"/>
                </a:solidFill>
                <a:effectLst/>
                <a:uLnTx/>
                <a:uFillTx/>
                <a:latin typeface="Perpetua" pitchFamily="18" charset="0"/>
              </a:rPr>
              <a:t>1 Health and Wellness course/experience (0 credits)  </a:t>
            </a:r>
          </a:p>
          <a:p>
            <a:pPr lvl="1" algn="just">
              <a:spcBef>
                <a:spcPct val="20000"/>
              </a:spcBef>
              <a:buFont typeface="Arial" pitchFamily="34" charset="0"/>
              <a:buChar char="•"/>
            </a:pPr>
            <a:r>
              <a:rPr lang="en-US" sz="2200" dirty="0" smtClean="0">
                <a:solidFill>
                  <a:schemeClr val="bg1"/>
                </a:solidFill>
                <a:latin typeface="Perpetua" pitchFamily="18" charset="0"/>
              </a:rPr>
              <a:t> </a:t>
            </a:r>
            <a:r>
              <a:rPr kumimoji="0" lang="en-US" sz="2200" b="0" i="0" u="none" strike="noStrike" kern="1200" cap="none" spc="0" normalizeH="0" baseline="0" noProof="0" dirty="0" smtClean="0">
                <a:ln>
                  <a:noFill/>
                </a:ln>
                <a:solidFill>
                  <a:schemeClr val="bg1"/>
                </a:solidFill>
                <a:effectLst/>
                <a:uLnTx/>
                <a:uFillTx/>
                <a:latin typeface="Perpetua" pitchFamily="18" charset="0"/>
              </a:rPr>
              <a:t>includes </a:t>
            </a:r>
            <a:r>
              <a:rPr kumimoji="0" lang="en-US" sz="2200" b="0" i="0" u="none" strike="noStrike" kern="1200" cap="none" spc="0" normalizeH="0" baseline="0" noProof="0" dirty="0" err="1" smtClean="0">
                <a:ln>
                  <a:noFill/>
                </a:ln>
                <a:solidFill>
                  <a:schemeClr val="bg1"/>
                </a:solidFill>
                <a:effectLst/>
                <a:uLnTx/>
                <a:uFillTx/>
                <a:latin typeface="Perpetua" pitchFamily="18" charset="0"/>
              </a:rPr>
              <a:t>PED</a:t>
            </a:r>
            <a:r>
              <a:rPr kumimoji="0" lang="en-US" sz="2200" b="0" i="0" u="none" strike="noStrike" kern="1200" cap="none" spc="0" normalizeH="0" baseline="0" noProof="0" dirty="0" smtClean="0">
                <a:ln>
                  <a:noFill/>
                </a:ln>
                <a:solidFill>
                  <a:schemeClr val="bg1"/>
                </a:solidFill>
                <a:effectLst/>
                <a:uLnTx/>
                <a:uFillTx/>
                <a:latin typeface="Perpetua" pitchFamily="18" charset="0"/>
              </a:rPr>
              <a:t> but will also include other types of </a:t>
            </a:r>
            <a:br>
              <a:rPr kumimoji="0" lang="en-US" sz="2200" b="0" i="0" u="none" strike="noStrike" kern="1200" cap="none" spc="0" normalizeH="0" baseline="0" noProof="0" dirty="0" smtClean="0">
                <a:ln>
                  <a:noFill/>
                </a:ln>
                <a:solidFill>
                  <a:schemeClr val="bg1"/>
                </a:solidFill>
                <a:effectLst/>
                <a:uLnTx/>
                <a:uFillTx/>
                <a:latin typeface="Perpetua" pitchFamily="18" charset="0"/>
              </a:rPr>
            </a:br>
            <a:r>
              <a:rPr kumimoji="0" lang="en-US" sz="2200" b="0" i="0" u="none" strike="noStrike" kern="1200" cap="none" spc="0" normalizeH="0" baseline="0" noProof="0" dirty="0" smtClean="0">
                <a:ln>
                  <a:noFill/>
                </a:ln>
                <a:solidFill>
                  <a:schemeClr val="bg1"/>
                </a:solidFill>
                <a:effectLst/>
                <a:uLnTx/>
                <a:uFillTx/>
                <a:latin typeface="Perpetua" pitchFamily="18" charset="0"/>
              </a:rPr>
              <a:t>   courses/experiences</a:t>
            </a:r>
          </a:p>
        </p:txBody>
      </p:sp>
    </p:spTree>
  </p:cSld>
  <p:clrMapOvr>
    <a:masterClrMapping/>
  </p:clrMapOvr>
  <p:transition spd="med">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myth 2z.jpg"/>
          <p:cNvPicPr>
            <a:picLocks noChangeAspect="1"/>
          </p:cNvPicPr>
          <p:nvPr/>
        </p:nvPicPr>
        <p:blipFill>
          <a:blip r:embed="rId2" cstate="print"/>
          <a:srcRect l="31880" r="4541"/>
          <a:stretch>
            <a:fillRect/>
          </a:stretch>
        </p:blipFill>
        <p:spPr>
          <a:xfrm>
            <a:off x="7010400" y="0"/>
            <a:ext cx="2133600" cy="6858000"/>
          </a:xfrm>
          <a:prstGeom prst="rect">
            <a:avLst/>
          </a:prstGeom>
        </p:spPr>
      </p:pic>
      <p:sp>
        <p:nvSpPr>
          <p:cNvPr id="14" name="Rectangle 13"/>
          <p:cNvSpPr/>
          <p:nvPr/>
        </p:nvSpPr>
        <p:spPr>
          <a:xfrm>
            <a:off x="7010400" y="0"/>
            <a:ext cx="152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228600"/>
            <a:ext cx="7010400" cy="838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282714"/>
            <a:ext cx="7010400" cy="738664"/>
          </a:xfrm>
          <a:prstGeom prst="rect">
            <a:avLst/>
          </a:prstGeom>
          <a:noFill/>
        </p:spPr>
        <p:txBody>
          <a:bodyPr wrap="square" lIns="91440" tIns="45720" rIns="91440" bIns="45720">
            <a:spAutoFit/>
          </a:bodyPr>
          <a:lstStyle/>
          <a:p>
            <a:pPr algn="ctr"/>
            <a:r>
              <a:rPr lang="en-US" sz="4200" b="1" cap="none" spc="0" dirty="0" smtClean="0">
                <a:ln w="19050">
                  <a:solidFill>
                    <a:schemeClr val="bg1"/>
                  </a:solidFill>
                  <a:prstDash val="solid"/>
                </a:ln>
                <a:solidFill>
                  <a:schemeClr val="bg1"/>
                </a:solidFill>
                <a:effectLst>
                  <a:outerShdw blurRad="12700" dist="38100" dir="10800000" algn="r" rotWithShape="0">
                    <a:schemeClr val="bg1">
                      <a:alpha val="40000"/>
                    </a:schemeClr>
                  </a:outerShdw>
                </a:effectLst>
                <a:latin typeface="Shrewsbury" pitchFamily="18" charset="2"/>
              </a:rPr>
              <a:t>Core Milestone Experience</a:t>
            </a:r>
            <a:endParaRPr lang="en-US" sz="4200" b="1" cap="none" spc="0" dirty="0">
              <a:ln w="19050">
                <a:solidFill>
                  <a:schemeClr val="bg1"/>
                </a:solidFill>
                <a:prstDash val="solid"/>
              </a:ln>
              <a:solidFill>
                <a:schemeClr val="bg1"/>
              </a:solidFill>
              <a:effectLst>
                <a:outerShdw blurRad="12700" dist="38100" dir="10800000" algn="r" rotWithShape="0">
                  <a:schemeClr val="bg1">
                    <a:alpha val="40000"/>
                  </a:schemeClr>
                </a:outerShdw>
              </a:effectLst>
              <a:latin typeface="Shrewsbury" pitchFamily="18" charset="2"/>
            </a:endParaRPr>
          </a:p>
        </p:txBody>
      </p:sp>
      <p:sp>
        <p:nvSpPr>
          <p:cNvPr id="6" name="Content Placeholder 2"/>
          <p:cNvSpPr txBox="1">
            <a:spLocks/>
          </p:cNvSpPr>
          <p:nvPr/>
        </p:nvSpPr>
        <p:spPr>
          <a:xfrm>
            <a:off x="152400" y="1219200"/>
            <a:ext cx="6858000" cy="5486400"/>
          </a:xfrm>
          <a:prstGeom prst="rect">
            <a:avLst/>
          </a:prstGeom>
        </p:spPr>
        <p:txBody>
          <a:bodyPr vert="horz" lIns="91440" tIns="45720" rIns="91440" bIns="45720" rtlCol="0">
            <a:normAutofit fontScale="92500" lnSpcReduction="10000"/>
          </a:bodyPr>
          <a:lstStyle/>
          <a:p>
            <a:pPr lvl="0" algn="just">
              <a:spcBef>
                <a:spcPct val="20000"/>
              </a:spcBef>
            </a:pPr>
            <a:r>
              <a:rPr lang="en-US" sz="1900" dirty="0" smtClean="0">
                <a:solidFill>
                  <a:schemeClr val="bg1"/>
                </a:solidFill>
                <a:latin typeface="Perpetua" pitchFamily="18" charset="0"/>
                <a:sym typeface="Wingdings"/>
              </a:rPr>
              <a:t> </a:t>
            </a:r>
            <a:r>
              <a:rPr kumimoji="0" lang="en-US" sz="2800" b="0" i="0" u="none" strike="noStrike" kern="1200" cap="none" spc="0" normalizeH="0" baseline="0" noProof="0" dirty="0" smtClean="0">
                <a:ln>
                  <a:noFill/>
                </a:ln>
                <a:solidFill>
                  <a:schemeClr val="bg1"/>
                </a:solidFill>
                <a:effectLst/>
                <a:uLnTx/>
                <a:uFillTx/>
                <a:latin typeface="Perpetua" pitchFamily="18" charset="0"/>
              </a:rPr>
              <a:t>Abbreviation: CME</a:t>
            </a:r>
          </a:p>
          <a:p>
            <a:pPr lvl="0" algn="just">
              <a:spcBef>
                <a:spcPct val="20000"/>
              </a:spcBef>
            </a:pPr>
            <a:endParaRPr kumimoji="0" lang="en-US" sz="1600" b="0" i="0" u="none" strike="noStrike" kern="1200" cap="none" spc="0" normalizeH="0" baseline="0" noProof="0" dirty="0" smtClean="0">
              <a:ln>
                <a:noFill/>
              </a:ln>
              <a:solidFill>
                <a:schemeClr val="bg1"/>
              </a:solidFill>
              <a:effectLst/>
              <a:uLnTx/>
              <a:uFillTx/>
              <a:latin typeface="Perpetua" pitchFamily="18" charset="0"/>
            </a:endParaRPr>
          </a:p>
          <a:p>
            <a:pPr lvl="0" algn="just">
              <a:spcBef>
                <a:spcPct val="20000"/>
              </a:spcBef>
            </a:pPr>
            <a:r>
              <a:rPr lang="en-US" sz="1900" dirty="0" smtClean="0">
                <a:solidFill>
                  <a:schemeClr val="bg1"/>
                </a:solidFill>
                <a:latin typeface="Perpetua" pitchFamily="18" charset="0"/>
                <a:sym typeface="Wingdings"/>
              </a:rPr>
              <a:t> </a:t>
            </a:r>
            <a:r>
              <a:rPr kumimoji="0" lang="en-US" sz="2800" b="0" i="0" u="none" strike="noStrike" kern="1200" cap="none" spc="0" normalizeH="0" baseline="0" noProof="0" dirty="0" smtClean="0">
                <a:ln>
                  <a:noFill/>
                </a:ln>
                <a:solidFill>
                  <a:schemeClr val="bg1"/>
                </a:solidFill>
                <a:effectLst/>
                <a:uLnTx/>
                <a:uFillTx/>
                <a:latin typeface="Perpetua" pitchFamily="18" charset="0"/>
              </a:rPr>
              <a:t>An opportunity for students to think about and integrate their learning</a:t>
            </a:r>
          </a:p>
          <a:p>
            <a:pPr lvl="0" algn="just">
              <a:spcBef>
                <a:spcPct val="20000"/>
              </a:spcBef>
            </a:pPr>
            <a:endParaRPr kumimoji="0" lang="en-US" sz="1500" b="0" i="0" u="none" strike="noStrike" kern="1200" cap="none" spc="0" normalizeH="0" baseline="0" noProof="0" dirty="0" smtClean="0">
              <a:ln>
                <a:noFill/>
              </a:ln>
              <a:solidFill>
                <a:schemeClr val="bg1"/>
              </a:solidFill>
              <a:effectLst/>
              <a:uLnTx/>
              <a:uFillTx/>
              <a:latin typeface="Perpetua" pitchFamily="18" charset="0"/>
            </a:endParaRPr>
          </a:p>
          <a:p>
            <a:pPr lvl="0" algn="just">
              <a:spcBef>
                <a:spcPct val="20000"/>
              </a:spcBef>
            </a:pPr>
            <a:r>
              <a:rPr lang="en-US" sz="1900" dirty="0" smtClean="0">
                <a:solidFill>
                  <a:schemeClr val="bg1"/>
                </a:solidFill>
                <a:latin typeface="Perpetua" pitchFamily="18" charset="0"/>
                <a:sym typeface="Wingdings"/>
              </a:rPr>
              <a:t> </a:t>
            </a:r>
            <a:r>
              <a:rPr kumimoji="0" lang="en-US" sz="2800" b="0" i="0" u="none" strike="noStrike" kern="1200" cap="none" spc="0" normalizeH="0" baseline="0" noProof="0" dirty="0" smtClean="0">
                <a:ln>
                  <a:noFill/>
                </a:ln>
                <a:solidFill>
                  <a:schemeClr val="bg1"/>
                </a:solidFill>
                <a:effectLst/>
                <a:uLnTx/>
                <a:uFillTx/>
                <a:latin typeface="Perpetua" pitchFamily="18" charset="0"/>
              </a:rPr>
              <a:t>Students formally reflect on their P-</a:t>
            </a:r>
            <a:r>
              <a:rPr kumimoji="0" lang="en-US" sz="2800" b="0" i="0" u="none" strike="noStrike" kern="1200" cap="none" spc="0" normalizeH="0" baseline="0" noProof="0" dirty="0" err="1" smtClean="0">
                <a:ln>
                  <a:noFill/>
                </a:ln>
                <a:solidFill>
                  <a:schemeClr val="bg1"/>
                </a:solidFill>
                <a:effectLst/>
                <a:uLnTx/>
                <a:uFillTx/>
                <a:latin typeface="Perpetua" pitchFamily="18" charset="0"/>
              </a:rPr>
              <a:t>EQ</a:t>
            </a:r>
            <a:r>
              <a:rPr kumimoji="0" lang="en-US" sz="2800" b="0" i="0" u="none" strike="noStrike" kern="1200" cap="none" spc="0" normalizeH="0" baseline="0" noProof="0" dirty="0" smtClean="0">
                <a:ln>
                  <a:noFill/>
                </a:ln>
                <a:solidFill>
                  <a:schemeClr val="bg1"/>
                </a:solidFill>
                <a:effectLst/>
                <a:uLnTx/>
                <a:uFillTx/>
                <a:latin typeface="Perpetua" pitchFamily="18" charset="0"/>
              </a:rPr>
              <a:t>, IS and EL artifacts with respect to their intellectual journey related to their particular question</a:t>
            </a:r>
          </a:p>
          <a:p>
            <a:pPr lvl="0" algn="just">
              <a:spcBef>
                <a:spcPct val="20000"/>
              </a:spcBef>
            </a:pPr>
            <a:endParaRPr kumimoji="0" lang="en-US" sz="1500" b="0" i="0" u="none" strike="noStrike" kern="1200" cap="none" spc="0" normalizeH="0" baseline="0" noProof="0" dirty="0" smtClean="0">
              <a:ln>
                <a:noFill/>
              </a:ln>
              <a:solidFill>
                <a:schemeClr val="bg1"/>
              </a:solidFill>
              <a:effectLst/>
              <a:uLnTx/>
              <a:uFillTx/>
              <a:latin typeface="Perpetua" pitchFamily="18" charset="0"/>
            </a:endParaRPr>
          </a:p>
          <a:p>
            <a:pPr lvl="0" algn="just">
              <a:spcBef>
                <a:spcPct val="20000"/>
              </a:spcBef>
            </a:pPr>
            <a:r>
              <a:rPr lang="en-US" sz="1900" dirty="0" smtClean="0">
                <a:solidFill>
                  <a:schemeClr val="bg1"/>
                </a:solidFill>
                <a:latin typeface="Perpetua" pitchFamily="18" charset="0"/>
                <a:sym typeface="Wingdings"/>
              </a:rPr>
              <a:t> </a:t>
            </a:r>
            <a:r>
              <a:rPr kumimoji="0" lang="en-US" sz="2800" b="0" i="0" u="none" strike="noStrike" kern="1200" cap="none" spc="0" normalizeH="0" baseline="0" noProof="0" dirty="0" smtClean="0">
                <a:ln>
                  <a:noFill/>
                </a:ln>
                <a:solidFill>
                  <a:schemeClr val="bg1"/>
                </a:solidFill>
                <a:effectLst/>
                <a:uLnTx/>
                <a:uFillTx/>
                <a:latin typeface="Perpetua" pitchFamily="18" charset="0"/>
              </a:rPr>
              <a:t>Taken during or after the 3</a:t>
            </a:r>
            <a:r>
              <a:rPr kumimoji="0" lang="en-US" sz="2800" b="0" i="0" u="none" strike="noStrike" kern="1200" cap="none" spc="0" normalizeH="0" baseline="30000" noProof="0" dirty="0" smtClean="0">
                <a:ln>
                  <a:noFill/>
                </a:ln>
                <a:solidFill>
                  <a:schemeClr val="bg1"/>
                </a:solidFill>
                <a:effectLst/>
                <a:uLnTx/>
                <a:uFillTx/>
                <a:latin typeface="Perpetua" pitchFamily="18" charset="0"/>
              </a:rPr>
              <a:t>rd</a:t>
            </a:r>
            <a:r>
              <a:rPr kumimoji="0" lang="en-US" sz="2800" b="0" i="0" u="none" strike="noStrike" kern="1200" cap="none" spc="0" normalizeH="0" baseline="0" noProof="0" dirty="0" smtClean="0">
                <a:ln>
                  <a:noFill/>
                </a:ln>
                <a:solidFill>
                  <a:schemeClr val="bg1"/>
                </a:solidFill>
                <a:effectLst/>
                <a:uLnTx/>
                <a:uFillTx/>
                <a:latin typeface="Perpetua" pitchFamily="18" charset="0"/>
              </a:rPr>
              <a:t> IS course and, ideally, after the EL and Health/Wellness have been completed</a:t>
            </a:r>
          </a:p>
          <a:p>
            <a:pPr lvl="0" algn="just">
              <a:spcBef>
                <a:spcPct val="20000"/>
              </a:spcBef>
            </a:pPr>
            <a:endParaRPr kumimoji="0" lang="en-US" sz="1500" b="0" i="0" u="none" strike="noStrike" kern="1200" cap="none" spc="0" normalizeH="0" baseline="0" noProof="0" dirty="0" smtClean="0">
              <a:ln>
                <a:noFill/>
              </a:ln>
              <a:solidFill>
                <a:schemeClr val="bg1"/>
              </a:solidFill>
              <a:effectLst/>
              <a:uLnTx/>
              <a:uFillTx/>
              <a:latin typeface="Perpetua" pitchFamily="18" charset="0"/>
            </a:endParaRPr>
          </a:p>
          <a:p>
            <a:pPr lvl="0" algn="just">
              <a:spcBef>
                <a:spcPct val="20000"/>
              </a:spcBef>
            </a:pPr>
            <a:r>
              <a:rPr lang="en-US" sz="1900" dirty="0" smtClean="0">
                <a:solidFill>
                  <a:schemeClr val="bg1"/>
                </a:solidFill>
                <a:latin typeface="Perpetua" pitchFamily="18" charset="0"/>
                <a:sym typeface="Wingdings"/>
              </a:rPr>
              <a:t> </a:t>
            </a:r>
            <a:r>
              <a:rPr kumimoji="0" lang="en-US" sz="2800" b="0" i="0" u="none" strike="noStrike" kern="1200" cap="none" spc="0" normalizeH="0" baseline="0" noProof="0" dirty="0" smtClean="0">
                <a:ln>
                  <a:noFill/>
                </a:ln>
                <a:solidFill>
                  <a:schemeClr val="bg1"/>
                </a:solidFill>
                <a:effectLst/>
                <a:uLnTx/>
                <a:uFillTx/>
                <a:latin typeface="Perpetua" pitchFamily="18" charset="0"/>
              </a:rPr>
              <a:t>Ideally, taken prior to the final semester</a:t>
            </a:r>
          </a:p>
          <a:p>
            <a:pPr lvl="0" algn="just">
              <a:spcBef>
                <a:spcPct val="20000"/>
              </a:spcBef>
            </a:pPr>
            <a:endParaRPr kumimoji="0" lang="en-US" sz="1500" b="0" i="0" u="none" strike="noStrike" kern="1200" cap="none" spc="0" normalizeH="0" baseline="0" noProof="0" dirty="0" smtClean="0">
              <a:ln>
                <a:noFill/>
              </a:ln>
              <a:solidFill>
                <a:schemeClr val="bg1"/>
              </a:solidFill>
              <a:effectLst/>
              <a:uLnTx/>
              <a:uFillTx/>
              <a:latin typeface="Perpetua" pitchFamily="18" charset="0"/>
            </a:endParaRPr>
          </a:p>
          <a:p>
            <a:pPr lvl="0" algn="just">
              <a:spcBef>
                <a:spcPct val="20000"/>
              </a:spcBef>
            </a:pPr>
            <a:r>
              <a:rPr lang="en-US" sz="1900" dirty="0" smtClean="0">
                <a:solidFill>
                  <a:schemeClr val="bg1"/>
                </a:solidFill>
                <a:latin typeface="Perpetua" pitchFamily="18" charset="0"/>
                <a:sym typeface="Wingdings"/>
              </a:rPr>
              <a:t> </a:t>
            </a:r>
            <a:r>
              <a:rPr kumimoji="0" lang="en-US" sz="2800" b="0" i="0" u="none" strike="noStrike" kern="1200" cap="none" spc="0" normalizeH="0" baseline="0" noProof="0" dirty="0" smtClean="0">
                <a:ln>
                  <a:noFill/>
                </a:ln>
                <a:solidFill>
                  <a:schemeClr val="bg1"/>
                </a:solidFill>
                <a:effectLst/>
                <a:uLnTx/>
                <a:uFillTx/>
                <a:latin typeface="Perpetua" pitchFamily="18" charset="0"/>
              </a:rPr>
              <a:t>1 course, 0 credits</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600" b="0" i="0" u="none" strike="noStrike" kern="1200" cap="none" spc="0" normalizeH="0" baseline="0" noProof="0" dirty="0" smtClean="0">
              <a:ln>
                <a:noFill/>
              </a:ln>
              <a:solidFill>
                <a:schemeClr val="bg1"/>
              </a:solidFill>
              <a:effectLst/>
              <a:uLnTx/>
              <a:uFillTx/>
              <a:latin typeface="Perpetua" pitchFamily="18" charset="0"/>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600" b="0" i="0" u="none" strike="noStrike" kern="1200" cap="none" spc="0" normalizeH="0" baseline="0" noProof="0" dirty="0">
              <a:ln>
                <a:noFill/>
              </a:ln>
              <a:solidFill>
                <a:schemeClr val="bg1"/>
              </a:solidFill>
              <a:effectLst/>
              <a:uLnTx/>
              <a:uFillTx/>
              <a:latin typeface="Perpetua" pitchFamily="18" charset="0"/>
            </a:endParaRPr>
          </a:p>
        </p:txBody>
      </p:sp>
    </p:spTree>
  </p:cSld>
  <p:clrMapOvr>
    <a:masterClrMapping/>
  </p:clrMapOvr>
  <p:transition spd="med">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myth 2z.jpg"/>
          <p:cNvPicPr>
            <a:picLocks noChangeAspect="1"/>
          </p:cNvPicPr>
          <p:nvPr/>
        </p:nvPicPr>
        <p:blipFill>
          <a:blip r:embed="rId2" cstate="print"/>
          <a:srcRect l="31880" r="4541"/>
          <a:stretch>
            <a:fillRect/>
          </a:stretch>
        </p:blipFill>
        <p:spPr>
          <a:xfrm>
            <a:off x="7010400" y="0"/>
            <a:ext cx="2133600" cy="6858000"/>
          </a:xfrm>
          <a:prstGeom prst="rect">
            <a:avLst/>
          </a:prstGeom>
        </p:spPr>
      </p:pic>
      <p:sp>
        <p:nvSpPr>
          <p:cNvPr id="14" name="Rectangle 13"/>
          <p:cNvSpPr/>
          <p:nvPr/>
        </p:nvSpPr>
        <p:spPr>
          <a:xfrm>
            <a:off x="7010400" y="0"/>
            <a:ext cx="152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200">
              <a:solidFill>
                <a:schemeClr val="bg1"/>
              </a:solidFill>
              <a:latin typeface="Perpetua" pitchFamily="18" charset="0"/>
            </a:endParaRPr>
          </a:p>
        </p:txBody>
      </p:sp>
      <p:sp>
        <p:nvSpPr>
          <p:cNvPr id="15" name="Rectangle 14"/>
          <p:cNvSpPr/>
          <p:nvPr/>
        </p:nvSpPr>
        <p:spPr>
          <a:xfrm>
            <a:off x="0" y="228600"/>
            <a:ext cx="7010400" cy="838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200">
              <a:solidFill>
                <a:schemeClr val="bg1"/>
              </a:solidFill>
              <a:latin typeface="Perpetua" pitchFamily="18" charset="0"/>
            </a:endParaRPr>
          </a:p>
        </p:txBody>
      </p:sp>
      <p:sp>
        <p:nvSpPr>
          <p:cNvPr id="6" name="Content Placeholder 2"/>
          <p:cNvSpPr txBox="1">
            <a:spLocks/>
          </p:cNvSpPr>
          <p:nvPr/>
        </p:nvSpPr>
        <p:spPr>
          <a:xfrm>
            <a:off x="76200" y="1295400"/>
            <a:ext cx="6858000" cy="5486400"/>
          </a:xfrm>
          <a:prstGeom prst="rect">
            <a:avLst/>
          </a:prstGeom>
        </p:spPr>
        <p:txBody>
          <a:bodyPr vert="horz" lIns="91440" tIns="45720" rIns="91440" bIns="45720" rtlCol="0">
            <a:normAutofit/>
          </a:bodyPr>
          <a:lstStyle/>
          <a:p>
            <a:pPr lvl="0" algn="just">
              <a:spcBef>
                <a:spcPct val="20000"/>
              </a:spcBef>
            </a:pPr>
            <a:r>
              <a:rPr lang="en-US" dirty="0" smtClean="0">
                <a:solidFill>
                  <a:schemeClr val="bg1"/>
                </a:solidFill>
                <a:latin typeface="Perpetua" pitchFamily="18" charset="0"/>
                <a:sym typeface="Wingdings"/>
              </a:rPr>
              <a:t></a:t>
            </a:r>
            <a:r>
              <a:rPr lang="en-US" sz="2800" dirty="0" smtClean="0">
                <a:solidFill>
                  <a:schemeClr val="bg1"/>
                </a:solidFill>
                <a:latin typeface="Perpetua" pitchFamily="18" charset="0"/>
                <a:sym typeface="Wingdings"/>
              </a:rPr>
              <a:t> </a:t>
            </a:r>
            <a:r>
              <a:rPr kumimoji="0" lang="en-US" sz="2600" b="0" i="0" u="none" strike="noStrike" kern="1200" cap="none" spc="0" normalizeH="0" baseline="0" noProof="0" dirty="0" smtClean="0">
                <a:ln>
                  <a:noFill/>
                </a:ln>
                <a:solidFill>
                  <a:schemeClr val="bg1"/>
                </a:solidFill>
                <a:effectLst/>
                <a:uLnTx/>
                <a:uFillTx/>
                <a:latin typeface="Perpetua" pitchFamily="18" charset="0"/>
              </a:rPr>
              <a:t>In the CME,</a:t>
            </a:r>
            <a:r>
              <a:rPr kumimoji="0" lang="en-US" sz="2600" b="0" i="0" u="none" strike="noStrike" kern="1200" cap="none" spc="0" normalizeH="0" noProof="0" dirty="0" smtClean="0">
                <a:ln>
                  <a:noFill/>
                </a:ln>
                <a:solidFill>
                  <a:schemeClr val="bg1"/>
                </a:solidFill>
                <a:effectLst/>
                <a:uLnTx/>
                <a:uFillTx/>
                <a:latin typeface="Perpetua" pitchFamily="18" charset="0"/>
              </a:rPr>
              <a:t> students will…</a:t>
            </a:r>
            <a:endParaRPr kumimoji="0" lang="en-US" sz="2600" b="0" i="0" u="none" strike="noStrike" kern="1200" cap="none" spc="0" normalizeH="0" baseline="0" noProof="0" dirty="0" smtClean="0">
              <a:ln>
                <a:noFill/>
              </a:ln>
              <a:solidFill>
                <a:schemeClr val="bg1"/>
              </a:solidFill>
              <a:effectLst/>
              <a:uLnTx/>
              <a:uFillTx/>
              <a:latin typeface="Perpetua" pitchFamily="18" charset="0"/>
            </a:endParaRPr>
          </a:p>
          <a:p>
            <a:pPr lvl="1" algn="just">
              <a:spcBef>
                <a:spcPct val="20000"/>
              </a:spcBef>
              <a:buFont typeface="Arial" pitchFamily="34" charset="0"/>
              <a:buChar char="•"/>
            </a:pPr>
            <a:r>
              <a:rPr kumimoji="0" lang="en-US" sz="2200" b="0" i="0" u="none" strike="noStrike" kern="1200" cap="none" spc="0" normalizeH="0" baseline="0" noProof="0" dirty="0" smtClean="0">
                <a:ln>
                  <a:noFill/>
                </a:ln>
                <a:solidFill>
                  <a:schemeClr val="bg1"/>
                </a:solidFill>
                <a:effectLst/>
                <a:uLnTx/>
                <a:uFillTx/>
                <a:latin typeface="Perpetua" pitchFamily="18" charset="0"/>
              </a:rPr>
              <a:t> Formally choose the name for their Integrative Studies </a:t>
            </a:r>
          </a:p>
          <a:p>
            <a:pPr lvl="1" algn="just">
              <a:spcBef>
                <a:spcPct val="20000"/>
              </a:spcBef>
              <a:buFont typeface="Arial" pitchFamily="34" charset="0"/>
              <a:buChar char="•"/>
            </a:pPr>
            <a:r>
              <a:rPr kumimoji="0" lang="en-US" sz="2200" b="0" i="0" u="none" strike="noStrike" kern="1200" cap="none" spc="0" normalizeH="0" baseline="0" noProof="0" dirty="0" smtClean="0">
                <a:ln>
                  <a:noFill/>
                </a:ln>
                <a:solidFill>
                  <a:schemeClr val="bg1"/>
                </a:solidFill>
                <a:effectLst/>
                <a:uLnTx/>
                <a:uFillTx/>
                <a:latin typeface="Perpetua" pitchFamily="18" charset="0"/>
              </a:rPr>
              <a:t> State explicitly how their chosen set of courses furthers </a:t>
            </a:r>
            <a:br>
              <a:rPr kumimoji="0" lang="en-US" sz="2200" b="0" i="0" u="none" strike="noStrike" kern="1200" cap="none" spc="0" normalizeH="0" baseline="0" noProof="0" dirty="0" smtClean="0">
                <a:ln>
                  <a:noFill/>
                </a:ln>
                <a:solidFill>
                  <a:schemeClr val="bg1"/>
                </a:solidFill>
                <a:effectLst/>
                <a:uLnTx/>
                <a:uFillTx/>
                <a:latin typeface="Perpetua" pitchFamily="18" charset="0"/>
              </a:rPr>
            </a:br>
            <a:r>
              <a:rPr kumimoji="0" lang="en-US" sz="2200" b="0" i="0" u="none" strike="noStrike" kern="1200" cap="none" spc="0" normalizeH="0" baseline="0" noProof="0" dirty="0" smtClean="0">
                <a:ln>
                  <a:noFill/>
                </a:ln>
                <a:solidFill>
                  <a:schemeClr val="bg1"/>
                </a:solidFill>
                <a:effectLst/>
                <a:uLnTx/>
                <a:uFillTx/>
                <a:latin typeface="Perpetua" pitchFamily="18" charset="0"/>
              </a:rPr>
              <a:t>   engagement with their particular question. </a:t>
            </a:r>
          </a:p>
          <a:p>
            <a:pPr lvl="1" algn="just">
              <a:spcBef>
                <a:spcPct val="20000"/>
              </a:spcBef>
              <a:buFont typeface="Arial" pitchFamily="34" charset="0"/>
              <a:buChar char="•"/>
            </a:pPr>
            <a:r>
              <a:rPr kumimoji="0" lang="en-US" sz="2200" b="0" i="0" u="none" strike="noStrike" kern="1200" cap="none" spc="0" normalizeH="0" baseline="0" noProof="0" dirty="0" smtClean="0">
                <a:ln>
                  <a:noFill/>
                </a:ln>
                <a:solidFill>
                  <a:schemeClr val="bg1"/>
                </a:solidFill>
                <a:effectLst/>
                <a:uLnTx/>
                <a:uFillTx/>
                <a:latin typeface="Perpetua" pitchFamily="18" charset="0"/>
              </a:rPr>
              <a:t> Relate their particular question to larger Enduring </a:t>
            </a:r>
            <a:br>
              <a:rPr kumimoji="0" lang="en-US" sz="2200" b="0" i="0" u="none" strike="noStrike" kern="1200" cap="none" spc="0" normalizeH="0" baseline="0" noProof="0" dirty="0" smtClean="0">
                <a:ln>
                  <a:noFill/>
                </a:ln>
                <a:solidFill>
                  <a:schemeClr val="bg1"/>
                </a:solidFill>
                <a:effectLst/>
                <a:uLnTx/>
                <a:uFillTx/>
                <a:latin typeface="Perpetua" pitchFamily="18" charset="0"/>
              </a:rPr>
            </a:br>
            <a:r>
              <a:rPr kumimoji="0" lang="en-US" sz="2200" b="0" i="0" u="none" strike="noStrike" kern="1200" cap="none" spc="0" normalizeH="0" baseline="0" noProof="0" dirty="0" smtClean="0">
                <a:ln>
                  <a:noFill/>
                </a:ln>
                <a:solidFill>
                  <a:schemeClr val="bg1"/>
                </a:solidFill>
                <a:effectLst/>
                <a:uLnTx/>
                <a:uFillTx/>
                <a:latin typeface="Perpetua" pitchFamily="18" charset="0"/>
              </a:rPr>
              <a:t>  Questions, their P-</a:t>
            </a:r>
            <a:r>
              <a:rPr kumimoji="0" lang="en-US" sz="2200" b="0" i="0" u="none" strike="noStrike" kern="1200" cap="none" spc="0" normalizeH="0" baseline="0" noProof="0" dirty="0" err="1" smtClean="0">
                <a:ln>
                  <a:noFill/>
                </a:ln>
                <a:solidFill>
                  <a:schemeClr val="bg1"/>
                </a:solidFill>
                <a:effectLst/>
                <a:uLnTx/>
                <a:uFillTx/>
                <a:latin typeface="Perpetua" pitchFamily="18" charset="0"/>
              </a:rPr>
              <a:t>EQ</a:t>
            </a:r>
            <a:r>
              <a:rPr kumimoji="0" lang="en-US" sz="2200" b="0" i="0" u="none" strike="noStrike" kern="1200" cap="none" spc="0" normalizeH="0" baseline="0" noProof="0" dirty="0" smtClean="0">
                <a:ln>
                  <a:noFill/>
                </a:ln>
                <a:solidFill>
                  <a:schemeClr val="bg1"/>
                </a:solidFill>
                <a:effectLst/>
                <a:uLnTx/>
                <a:uFillTx/>
                <a:latin typeface="Perpetua" pitchFamily="18" charset="0"/>
              </a:rPr>
              <a:t> courses, their EL, Health &amp; Wellness </a:t>
            </a:r>
            <a:br>
              <a:rPr kumimoji="0" lang="en-US" sz="2200" b="0" i="0" u="none" strike="noStrike" kern="1200" cap="none" spc="0" normalizeH="0" baseline="0" noProof="0" dirty="0" smtClean="0">
                <a:ln>
                  <a:noFill/>
                </a:ln>
                <a:solidFill>
                  <a:schemeClr val="bg1"/>
                </a:solidFill>
                <a:effectLst/>
                <a:uLnTx/>
                <a:uFillTx/>
                <a:latin typeface="Perpetua" pitchFamily="18" charset="0"/>
              </a:rPr>
            </a:br>
            <a:r>
              <a:rPr kumimoji="0" lang="en-US" sz="2200" b="0" i="0" u="none" strike="noStrike" kern="1200" cap="none" spc="0" normalizeH="0" baseline="0" noProof="0" dirty="0" smtClean="0">
                <a:ln>
                  <a:noFill/>
                </a:ln>
                <a:solidFill>
                  <a:schemeClr val="bg1"/>
                </a:solidFill>
                <a:effectLst/>
                <a:uLnTx/>
                <a:uFillTx/>
                <a:latin typeface="Perpetua" pitchFamily="18" charset="0"/>
              </a:rPr>
              <a:t>  and their major.</a:t>
            </a:r>
          </a:p>
          <a:p>
            <a:pPr lvl="1" algn="just">
              <a:spcBef>
                <a:spcPct val="20000"/>
              </a:spcBef>
              <a:buFont typeface="Arial" pitchFamily="34" charset="0"/>
              <a:buChar char="•"/>
            </a:pPr>
            <a:r>
              <a:rPr kumimoji="0" lang="en-US" sz="2200" b="0" i="0" u="none" strike="noStrike" kern="1200" cap="none" spc="0" normalizeH="0" baseline="0" noProof="0" dirty="0" smtClean="0">
                <a:ln>
                  <a:noFill/>
                </a:ln>
                <a:solidFill>
                  <a:schemeClr val="bg1"/>
                </a:solidFill>
                <a:effectLst/>
                <a:uLnTx/>
                <a:uFillTx/>
                <a:latin typeface="Perpetua" pitchFamily="18" charset="0"/>
              </a:rPr>
              <a:t> Create </a:t>
            </a:r>
            <a:r>
              <a:rPr kumimoji="0" lang="en-US" sz="2200" b="0" i="1" u="none" strike="noStrike" kern="1200" cap="none" spc="0" normalizeH="0" baseline="0" noProof="0" dirty="0" smtClean="0">
                <a:ln>
                  <a:noFill/>
                </a:ln>
                <a:solidFill>
                  <a:schemeClr val="bg1"/>
                </a:solidFill>
                <a:effectLst/>
                <a:uLnTx/>
                <a:uFillTx/>
                <a:latin typeface="Perpetua" pitchFamily="18" charset="0"/>
              </a:rPr>
              <a:t>something</a:t>
            </a:r>
            <a:r>
              <a:rPr kumimoji="0" lang="en-US" sz="2200" b="0" i="0" u="none" strike="noStrike" kern="1200" cap="none" spc="0" normalizeH="0" baseline="0" noProof="0" dirty="0" smtClean="0">
                <a:ln>
                  <a:noFill/>
                </a:ln>
                <a:solidFill>
                  <a:schemeClr val="bg1"/>
                </a:solidFill>
                <a:effectLst/>
                <a:uLnTx/>
                <a:uFillTx/>
                <a:latin typeface="Perpetua" pitchFamily="18" charset="0"/>
              </a:rPr>
              <a:t> (essay, video, performance, artwork, etc.) </a:t>
            </a:r>
            <a:br>
              <a:rPr kumimoji="0" lang="en-US" sz="2200" b="0" i="0" u="none" strike="noStrike" kern="1200" cap="none" spc="0" normalizeH="0" baseline="0" noProof="0" dirty="0" smtClean="0">
                <a:ln>
                  <a:noFill/>
                </a:ln>
                <a:solidFill>
                  <a:schemeClr val="bg1"/>
                </a:solidFill>
                <a:effectLst/>
                <a:uLnTx/>
                <a:uFillTx/>
                <a:latin typeface="Perpetua" pitchFamily="18" charset="0"/>
              </a:rPr>
            </a:br>
            <a:r>
              <a:rPr kumimoji="0" lang="en-US" sz="2200" b="0" i="0" u="none" strike="noStrike" kern="1200" cap="none" spc="0" normalizeH="0" baseline="0" noProof="0" dirty="0" smtClean="0">
                <a:ln>
                  <a:noFill/>
                </a:ln>
                <a:solidFill>
                  <a:schemeClr val="bg1"/>
                </a:solidFill>
                <a:effectLst/>
                <a:uLnTx/>
                <a:uFillTx/>
                <a:latin typeface="Perpetua" pitchFamily="18" charset="0"/>
              </a:rPr>
              <a:t>  that clearly communicates the above.</a:t>
            </a:r>
          </a:p>
          <a:p>
            <a:pPr lvl="1" algn="just">
              <a:spcBef>
                <a:spcPct val="20000"/>
              </a:spcBef>
              <a:buFont typeface="Arial" pitchFamily="34" charset="0"/>
              <a:buChar char="•"/>
            </a:pPr>
            <a:r>
              <a:rPr kumimoji="0" lang="en-US" sz="2200" b="0" i="0" u="none" strike="noStrike" kern="1200" cap="none" spc="0" normalizeH="0" baseline="0" noProof="0" dirty="0" smtClean="0">
                <a:ln>
                  <a:noFill/>
                </a:ln>
                <a:solidFill>
                  <a:schemeClr val="bg1"/>
                </a:solidFill>
                <a:effectLst/>
                <a:uLnTx/>
                <a:uFillTx/>
                <a:latin typeface="Perpetua" pitchFamily="18" charset="0"/>
              </a:rPr>
              <a:t> Archive the work in </a:t>
            </a:r>
            <a:r>
              <a:rPr kumimoji="0" lang="en-US" sz="2200" b="0" i="0" u="none" strike="noStrike" kern="1200" cap="none" spc="0" normalizeH="0" baseline="0" noProof="0" dirty="0" err="1" smtClean="0">
                <a:ln>
                  <a:noFill/>
                </a:ln>
                <a:solidFill>
                  <a:schemeClr val="bg1"/>
                </a:solidFill>
                <a:effectLst/>
                <a:uLnTx/>
                <a:uFillTx/>
                <a:latin typeface="Perpetua" pitchFamily="18" charset="0"/>
              </a:rPr>
              <a:t>P@N</a:t>
            </a:r>
            <a:r>
              <a:rPr kumimoji="0" lang="en-US" sz="2200" b="0" i="0" u="none" strike="noStrike" kern="1200" cap="none" spc="0" normalizeH="0" baseline="0" noProof="0" dirty="0" smtClean="0">
                <a:ln>
                  <a:noFill/>
                </a:ln>
                <a:solidFill>
                  <a:schemeClr val="bg1"/>
                </a:solidFill>
                <a:effectLst/>
                <a:uLnTx/>
                <a:uFillTx/>
                <a:latin typeface="Perpetua" pitchFamily="18" charset="0"/>
              </a:rPr>
              <a:t> and share it with others in the </a:t>
            </a:r>
            <a:br>
              <a:rPr kumimoji="0" lang="en-US" sz="2200" b="0" i="0" u="none" strike="noStrike" kern="1200" cap="none" spc="0" normalizeH="0" baseline="0" noProof="0" dirty="0" smtClean="0">
                <a:ln>
                  <a:noFill/>
                </a:ln>
                <a:solidFill>
                  <a:schemeClr val="bg1"/>
                </a:solidFill>
                <a:effectLst/>
                <a:uLnTx/>
                <a:uFillTx/>
                <a:latin typeface="Perpetua" pitchFamily="18" charset="0"/>
              </a:rPr>
            </a:br>
            <a:r>
              <a:rPr kumimoji="0" lang="en-US" sz="2200" b="0" i="0" u="none" strike="noStrike" kern="1200" cap="none" spc="0" normalizeH="0" baseline="0" noProof="0" dirty="0" smtClean="0">
                <a:ln>
                  <a:noFill/>
                </a:ln>
                <a:solidFill>
                  <a:schemeClr val="bg1"/>
                </a:solidFill>
                <a:effectLst/>
                <a:uLnTx/>
                <a:uFillTx/>
                <a:latin typeface="Perpetua" pitchFamily="18" charset="0"/>
              </a:rPr>
              <a:t>  CME course.</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200" b="0" i="0" u="none" strike="noStrike" kern="1200" cap="none" spc="0" normalizeH="0" baseline="0" noProof="0" dirty="0" smtClean="0">
              <a:ln>
                <a:noFill/>
              </a:ln>
              <a:solidFill>
                <a:schemeClr val="bg1"/>
              </a:solidFill>
              <a:effectLst/>
              <a:uLnTx/>
              <a:uFillTx/>
              <a:latin typeface="Perpetua" pitchFamily="18" charset="0"/>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200" b="0" i="0" u="none" strike="noStrike" kern="1200" cap="none" spc="0" normalizeH="0" baseline="0" noProof="0" dirty="0" smtClean="0">
                <a:ln>
                  <a:noFill/>
                </a:ln>
                <a:solidFill>
                  <a:schemeClr val="bg1"/>
                </a:solidFill>
                <a:effectLst/>
                <a:uLnTx/>
                <a:uFillTx/>
                <a:latin typeface="Perpetua" pitchFamily="18" charset="0"/>
              </a:rPr>
              <a:t>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200" b="0" i="0" u="none" strike="noStrike" kern="1200" cap="none" spc="0" normalizeH="0" baseline="0" noProof="0" dirty="0">
              <a:ln>
                <a:noFill/>
              </a:ln>
              <a:solidFill>
                <a:schemeClr val="bg1"/>
              </a:solidFill>
              <a:effectLst/>
              <a:uLnTx/>
              <a:uFillTx/>
              <a:latin typeface="Perpetua" pitchFamily="18" charset="0"/>
            </a:endParaRPr>
          </a:p>
        </p:txBody>
      </p:sp>
      <p:sp>
        <p:nvSpPr>
          <p:cNvPr id="8" name="Rectangle 7"/>
          <p:cNvSpPr/>
          <p:nvPr/>
        </p:nvSpPr>
        <p:spPr>
          <a:xfrm>
            <a:off x="0" y="228600"/>
            <a:ext cx="7010400" cy="830997"/>
          </a:xfrm>
          <a:prstGeom prst="rect">
            <a:avLst/>
          </a:prstGeom>
          <a:noFill/>
        </p:spPr>
        <p:txBody>
          <a:bodyPr wrap="square" lIns="91440" tIns="45720" rIns="91440" bIns="45720">
            <a:spAutoFit/>
          </a:bodyPr>
          <a:lstStyle/>
          <a:p>
            <a:pPr algn="ctr"/>
            <a:r>
              <a:rPr lang="en-US" sz="4800" b="1" cap="none" spc="0" dirty="0" smtClean="0">
                <a:ln w="19050">
                  <a:solidFill>
                    <a:schemeClr val="bg1"/>
                  </a:solidFill>
                  <a:prstDash val="solid"/>
                </a:ln>
                <a:solidFill>
                  <a:schemeClr val="bg1"/>
                </a:solidFill>
                <a:effectLst>
                  <a:outerShdw blurRad="12700" dist="38100" dir="10800000" algn="r" rotWithShape="0">
                    <a:schemeClr val="bg1">
                      <a:alpha val="40000"/>
                    </a:schemeClr>
                  </a:outerShdw>
                </a:effectLst>
                <a:latin typeface="Shrewsbury" pitchFamily="18" charset="2"/>
              </a:rPr>
              <a:t>CME</a:t>
            </a:r>
            <a:endParaRPr lang="en-US" sz="4800" b="1" cap="none" spc="0" dirty="0">
              <a:ln w="19050">
                <a:solidFill>
                  <a:schemeClr val="bg1"/>
                </a:solidFill>
                <a:prstDash val="solid"/>
              </a:ln>
              <a:solidFill>
                <a:schemeClr val="bg1"/>
              </a:solidFill>
              <a:effectLst>
                <a:outerShdw blurRad="12700" dist="38100" dir="10800000" algn="r" rotWithShape="0">
                  <a:schemeClr val="bg1">
                    <a:alpha val="40000"/>
                  </a:schemeClr>
                </a:outerShdw>
              </a:effectLst>
              <a:latin typeface="Shrewsbury" pitchFamily="18" charset="2"/>
            </a:endParaRPr>
          </a:p>
        </p:txBody>
      </p:sp>
      <p:sp>
        <p:nvSpPr>
          <p:cNvPr id="9" name="TextBox 8"/>
          <p:cNvSpPr txBox="1"/>
          <p:nvPr/>
        </p:nvSpPr>
        <p:spPr>
          <a:xfrm>
            <a:off x="0" y="838200"/>
            <a:ext cx="7010400" cy="276999"/>
          </a:xfrm>
          <a:prstGeom prst="rect">
            <a:avLst/>
          </a:prstGeom>
          <a:noFill/>
        </p:spPr>
        <p:txBody>
          <a:bodyPr wrap="square" rtlCol="0">
            <a:spAutoFit/>
          </a:bodyPr>
          <a:lstStyle/>
          <a:p>
            <a:pPr algn="ctr"/>
            <a:r>
              <a:rPr lang="en-US" sz="1200" dirty="0" smtClean="0">
                <a:solidFill>
                  <a:schemeClr val="bg1"/>
                </a:solidFill>
                <a:latin typeface="Shrewsbury" pitchFamily="18" charset="2"/>
              </a:rPr>
              <a:t>Continued</a:t>
            </a:r>
            <a:endParaRPr lang="en-US" sz="1200" dirty="0">
              <a:solidFill>
                <a:schemeClr val="bg1"/>
              </a:solidFill>
              <a:latin typeface="Shrewsbury" pitchFamily="18" charset="2"/>
            </a:endParaRPr>
          </a:p>
        </p:txBody>
      </p:sp>
    </p:spTree>
  </p:cSld>
  <p:clrMapOvr>
    <a:masterClrMapping/>
  </p:clrMapOvr>
  <p:transition spd="med">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myth 2z.jpg"/>
          <p:cNvPicPr>
            <a:picLocks noChangeAspect="1"/>
          </p:cNvPicPr>
          <p:nvPr/>
        </p:nvPicPr>
        <p:blipFill>
          <a:blip r:embed="rId2" cstate="print"/>
          <a:srcRect l="31880" r="4541"/>
          <a:stretch>
            <a:fillRect/>
          </a:stretch>
        </p:blipFill>
        <p:spPr>
          <a:xfrm>
            <a:off x="7010400" y="0"/>
            <a:ext cx="2133600" cy="6858000"/>
          </a:xfrm>
          <a:prstGeom prst="rect">
            <a:avLst/>
          </a:prstGeom>
        </p:spPr>
      </p:pic>
      <p:sp>
        <p:nvSpPr>
          <p:cNvPr id="14" name="Rectangle 13"/>
          <p:cNvSpPr/>
          <p:nvPr/>
        </p:nvSpPr>
        <p:spPr>
          <a:xfrm>
            <a:off x="7010400" y="0"/>
            <a:ext cx="152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228600"/>
            <a:ext cx="7010400" cy="838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228600"/>
            <a:ext cx="7010400" cy="830997"/>
          </a:xfrm>
          <a:prstGeom prst="rect">
            <a:avLst/>
          </a:prstGeom>
          <a:noFill/>
        </p:spPr>
        <p:txBody>
          <a:bodyPr wrap="square" lIns="91440" tIns="45720" rIns="91440" bIns="45720">
            <a:spAutoFit/>
          </a:bodyPr>
          <a:lstStyle/>
          <a:p>
            <a:pPr algn="ctr"/>
            <a:r>
              <a:rPr lang="en-US" sz="4800" b="1" cap="none" spc="0" dirty="0" smtClean="0">
                <a:ln w="19050">
                  <a:solidFill>
                    <a:schemeClr val="bg1"/>
                  </a:solidFill>
                  <a:prstDash val="solid"/>
                </a:ln>
                <a:solidFill>
                  <a:schemeClr val="bg1"/>
                </a:solidFill>
                <a:effectLst>
                  <a:outerShdw blurRad="12700" dist="38100" dir="10800000" algn="r" rotWithShape="0">
                    <a:schemeClr val="bg1">
                      <a:alpha val="40000"/>
                    </a:schemeClr>
                  </a:outerShdw>
                </a:effectLst>
                <a:latin typeface="Shrewsbury" pitchFamily="18" charset="2"/>
              </a:rPr>
              <a:t>Which Core?</a:t>
            </a:r>
            <a:endParaRPr lang="en-US" sz="4800" b="1" cap="none" spc="0" dirty="0">
              <a:ln w="19050">
                <a:solidFill>
                  <a:schemeClr val="bg1"/>
                </a:solidFill>
                <a:prstDash val="solid"/>
              </a:ln>
              <a:solidFill>
                <a:schemeClr val="bg1"/>
              </a:solidFill>
              <a:effectLst>
                <a:outerShdw blurRad="12700" dist="38100" dir="10800000" algn="r" rotWithShape="0">
                  <a:schemeClr val="bg1">
                    <a:alpha val="40000"/>
                  </a:schemeClr>
                </a:outerShdw>
              </a:effectLst>
              <a:latin typeface="Shrewsbury" pitchFamily="18" charset="2"/>
            </a:endParaRPr>
          </a:p>
        </p:txBody>
      </p:sp>
      <p:sp>
        <p:nvSpPr>
          <p:cNvPr id="8" name="Content Placeholder 2"/>
          <p:cNvSpPr txBox="1">
            <a:spLocks/>
          </p:cNvSpPr>
          <p:nvPr/>
        </p:nvSpPr>
        <p:spPr>
          <a:xfrm>
            <a:off x="0" y="1341437"/>
            <a:ext cx="6934200" cy="4525963"/>
          </a:xfrm>
          <a:prstGeom prst="rect">
            <a:avLst/>
          </a:prstGeom>
        </p:spPr>
        <p:txBody>
          <a:bodyPr vert="horz" lIns="91440" tIns="45720" rIns="91440" bIns="45720" rtlCol="0">
            <a:normAutofit/>
          </a:bodyPr>
          <a:lstStyle/>
          <a:p>
            <a:pPr lvl="0" algn="just">
              <a:spcBef>
                <a:spcPct val="20000"/>
              </a:spcBef>
            </a:pPr>
            <a:r>
              <a:rPr lang="en-US" dirty="0" smtClean="0">
                <a:solidFill>
                  <a:schemeClr val="bg1"/>
                </a:solidFill>
                <a:latin typeface="Perpetua" pitchFamily="18" charset="0"/>
                <a:sym typeface="Wingdings"/>
              </a:rPr>
              <a:t> </a:t>
            </a:r>
            <a:r>
              <a:rPr lang="en-US" sz="2600" dirty="0" smtClean="0">
                <a:solidFill>
                  <a:schemeClr val="bg1"/>
                </a:solidFill>
                <a:latin typeface="Perpetua" pitchFamily="18" charset="0"/>
                <a:sym typeface="Wingdings"/>
              </a:rPr>
              <a:t>To whom does the 2013 Core apply?</a:t>
            </a:r>
          </a:p>
          <a:p>
            <a:pPr lvl="1" algn="just">
              <a:spcBef>
                <a:spcPct val="20000"/>
              </a:spcBef>
              <a:buFont typeface="Arial" pitchFamily="34" charset="0"/>
              <a:buChar char="•"/>
            </a:pPr>
            <a:r>
              <a:rPr kumimoji="0" lang="en-US" sz="2400" b="0" i="0" u="none" strike="noStrike" kern="1200" cap="none" spc="0" normalizeH="0" baseline="0" noProof="0" dirty="0" smtClean="0">
                <a:ln>
                  <a:noFill/>
                </a:ln>
                <a:solidFill>
                  <a:schemeClr val="bg1"/>
                </a:solidFill>
                <a:effectLst/>
                <a:uLnTx/>
                <a:uFillTx/>
                <a:latin typeface="Perpetua" pitchFamily="18" charset="0"/>
              </a:rPr>
              <a:t> All new freshmen (including transfer freshmen, or </a:t>
            </a:r>
            <a:r>
              <a:rPr kumimoji="0" lang="en-US" sz="2400" b="0" i="0" u="none" strike="noStrike" kern="1200" cap="none" spc="0" normalizeH="0" baseline="0" noProof="0" dirty="0" err="1" smtClean="0">
                <a:ln>
                  <a:noFill/>
                </a:ln>
                <a:solidFill>
                  <a:schemeClr val="bg1"/>
                </a:solidFill>
                <a:effectLst/>
                <a:uLnTx/>
                <a:uFillTx/>
                <a:latin typeface="Perpetua" pitchFamily="18" charset="0"/>
              </a:rPr>
              <a:t>TFs</a:t>
            </a:r>
            <a:r>
              <a:rPr kumimoji="0" lang="en-US" sz="2400" b="0" i="0" u="none" strike="noStrike" kern="1200" cap="none" spc="0" normalizeH="0" baseline="0" noProof="0" dirty="0" smtClean="0">
                <a:ln>
                  <a:noFill/>
                </a:ln>
                <a:solidFill>
                  <a:schemeClr val="bg1"/>
                </a:solidFill>
                <a:effectLst/>
                <a:uLnTx/>
                <a:uFillTx/>
                <a:latin typeface="Perpetua" pitchFamily="18" charset="0"/>
              </a:rPr>
              <a:t>) </a:t>
            </a:r>
            <a:br>
              <a:rPr kumimoji="0" lang="en-US" sz="2400" b="0" i="0" u="none" strike="noStrike" kern="1200" cap="none" spc="0" normalizeH="0" baseline="0" noProof="0" dirty="0" smtClean="0">
                <a:ln>
                  <a:noFill/>
                </a:ln>
                <a:solidFill>
                  <a:schemeClr val="bg1"/>
                </a:solidFill>
                <a:effectLst/>
                <a:uLnTx/>
                <a:uFillTx/>
                <a:latin typeface="Perpetua" pitchFamily="18" charset="0"/>
              </a:rPr>
            </a:br>
            <a:r>
              <a:rPr kumimoji="0" lang="en-US" sz="2400" b="0" i="0" u="none" strike="noStrike" kern="1200" cap="none" spc="0" normalizeH="0" baseline="0" noProof="0" dirty="0" smtClean="0">
                <a:ln>
                  <a:noFill/>
                </a:ln>
                <a:solidFill>
                  <a:schemeClr val="bg1"/>
                </a:solidFill>
                <a:effectLst/>
                <a:uLnTx/>
                <a:uFillTx/>
                <a:latin typeface="Perpetua" pitchFamily="18" charset="0"/>
              </a:rPr>
              <a:t> </a:t>
            </a:r>
            <a:r>
              <a:rPr kumimoji="0" lang="en-US" sz="2400" b="0" i="0" u="none" strike="noStrike" kern="1200" cap="none" spc="0" normalizeH="0" noProof="0" dirty="0" smtClean="0">
                <a:ln>
                  <a:noFill/>
                </a:ln>
                <a:solidFill>
                  <a:schemeClr val="bg1"/>
                </a:solidFill>
                <a:effectLst/>
                <a:uLnTx/>
                <a:uFillTx/>
                <a:latin typeface="Perpetua" pitchFamily="18" charset="0"/>
              </a:rPr>
              <a:t> </a:t>
            </a:r>
            <a:r>
              <a:rPr kumimoji="0" lang="en-US" sz="2400" b="0" i="0" u="none" strike="noStrike" kern="1200" cap="none" spc="0" normalizeH="0" baseline="0" noProof="0" dirty="0" smtClean="0">
                <a:ln>
                  <a:noFill/>
                </a:ln>
                <a:solidFill>
                  <a:schemeClr val="bg1"/>
                </a:solidFill>
                <a:effectLst/>
                <a:uLnTx/>
                <a:uFillTx/>
                <a:latin typeface="Perpetua" pitchFamily="18" charset="0"/>
              </a:rPr>
              <a:t>in fall 2013 and beyond</a:t>
            </a:r>
          </a:p>
          <a:p>
            <a:pPr lvl="1" algn="just">
              <a:spcBef>
                <a:spcPct val="20000"/>
              </a:spcBef>
              <a:buFont typeface="Arial" pitchFamily="34" charset="0"/>
              <a:buChar char="•"/>
            </a:pPr>
            <a:r>
              <a:rPr kumimoji="0" lang="en-US" sz="2400" b="0" i="0" u="none" strike="noStrike" kern="1200" cap="none" spc="0" normalizeH="0" baseline="0" noProof="0" dirty="0" smtClean="0">
                <a:ln>
                  <a:noFill/>
                </a:ln>
                <a:solidFill>
                  <a:schemeClr val="bg1"/>
                </a:solidFill>
                <a:effectLst/>
                <a:uLnTx/>
                <a:uFillTx/>
                <a:latin typeface="Perpetua" pitchFamily="18" charset="0"/>
              </a:rPr>
              <a:t> All new transfers entering in fall 2015 and beyond</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600" b="0" i="0" u="none" strike="noStrike" kern="1200" cap="none" spc="0" normalizeH="0" baseline="0" noProof="0" dirty="0">
              <a:ln>
                <a:noFill/>
              </a:ln>
              <a:solidFill>
                <a:schemeClr val="bg1"/>
              </a:solidFill>
              <a:effectLst/>
              <a:uLnTx/>
              <a:uFillTx/>
              <a:latin typeface="Perpetua" pitchFamily="18" charset="0"/>
            </a:endParaRPr>
          </a:p>
        </p:txBody>
      </p:sp>
    </p:spTree>
  </p:cSld>
  <p:clrMapOvr>
    <a:masterClrMapping/>
  </p:clrMapOvr>
  <p:transition spd="med">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myth 2z.jpg"/>
          <p:cNvPicPr>
            <a:picLocks noChangeAspect="1"/>
          </p:cNvPicPr>
          <p:nvPr/>
        </p:nvPicPr>
        <p:blipFill>
          <a:blip r:embed="rId2" cstate="print"/>
          <a:srcRect l="31880" r="4541"/>
          <a:stretch>
            <a:fillRect/>
          </a:stretch>
        </p:blipFill>
        <p:spPr>
          <a:xfrm>
            <a:off x="7010400" y="0"/>
            <a:ext cx="2133600" cy="6858000"/>
          </a:xfrm>
          <a:prstGeom prst="rect">
            <a:avLst/>
          </a:prstGeom>
        </p:spPr>
      </p:pic>
      <p:sp>
        <p:nvSpPr>
          <p:cNvPr id="14" name="Rectangle 13"/>
          <p:cNvSpPr/>
          <p:nvPr/>
        </p:nvSpPr>
        <p:spPr>
          <a:xfrm>
            <a:off x="7010400" y="0"/>
            <a:ext cx="152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228600"/>
            <a:ext cx="7010400" cy="838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228600"/>
            <a:ext cx="7010400" cy="830997"/>
          </a:xfrm>
          <a:prstGeom prst="rect">
            <a:avLst/>
          </a:prstGeom>
          <a:noFill/>
        </p:spPr>
        <p:txBody>
          <a:bodyPr wrap="square" lIns="91440" tIns="45720" rIns="91440" bIns="45720">
            <a:spAutoFit/>
          </a:bodyPr>
          <a:lstStyle/>
          <a:p>
            <a:pPr algn="ctr"/>
            <a:r>
              <a:rPr lang="en-US" sz="4800" b="1" cap="none" spc="0" dirty="0" smtClean="0">
                <a:ln w="19050">
                  <a:solidFill>
                    <a:schemeClr val="bg1"/>
                  </a:solidFill>
                  <a:prstDash val="solid"/>
                </a:ln>
                <a:solidFill>
                  <a:schemeClr val="bg1"/>
                </a:solidFill>
                <a:effectLst>
                  <a:outerShdw blurRad="12700" dist="38100" dir="10800000" algn="r" rotWithShape="0">
                    <a:schemeClr val="bg1">
                      <a:alpha val="40000"/>
                    </a:schemeClr>
                  </a:outerShdw>
                </a:effectLst>
                <a:latin typeface="Shrewsbury" pitchFamily="18" charset="2"/>
              </a:rPr>
              <a:t>Core Manual</a:t>
            </a:r>
            <a:endParaRPr lang="en-US" sz="4800" b="1" cap="none" spc="0" dirty="0">
              <a:ln w="19050">
                <a:solidFill>
                  <a:schemeClr val="bg1"/>
                </a:solidFill>
                <a:prstDash val="solid"/>
              </a:ln>
              <a:solidFill>
                <a:schemeClr val="bg1"/>
              </a:solidFill>
              <a:effectLst>
                <a:outerShdw blurRad="12700" dist="38100" dir="10800000" algn="r" rotWithShape="0">
                  <a:schemeClr val="bg1">
                    <a:alpha val="40000"/>
                  </a:schemeClr>
                </a:outerShdw>
              </a:effectLst>
              <a:latin typeface="Shrewsbury" pitchFamily="18" charset="2"/>
            </a:endParaRPr>
          </a:p>
        </p:txBody>
      </p:sp>
      <p:sp>
        <p:nvSpPr>
          <p:cNvPr id="19" name="TextBox 18"/>
          <p:cNvSpPr txBox="1"/>
          <p:nvPr/>
        </p:nvSpPr>
        <p:spPr>
          <a:xfrm>
            <a:off x="76200" y="1219200"/>
            <a:ext cx="6934200" cy="2000548"/>
          </a:xfrm>
          <a:prstGeom prst="rect">
            <a:avLst/>
          </a:prstGeom>
          <a:noFill/>
        </p:spPr>
        <p:txBody>
          <a:bodyPr wrap="square" rtlCol="0">
            <a:spAutoFit/>
          </a:bodyPr>
          <a:lstStyle/>
          <a:p>
            <a:endParaRPr lang="en-US" dirty="0" smtClean="0">
              <a:solidFill>
                <a:schemeClr val="bg1"/>
              </a:solidFill>
              <a:latin typeface="Perpetua" pitchFamily="18" charset="0"/>
              <a:sym typeface="Wingdings"/>
            </a:endParaRPr>
          </a:p>
          <a:p>
            <a:r>
              <a:rPr lang="en-US" dirty="0" smtClean="0">
                <a:solidFill>
                  <a:schemeClr val="bg1"/>
                </a:solidFill>
                <a:latin typeface="Perpetua" pitchFamily="18" charset="0"/>
                <a:sym typeface="Wingdings"/>
              </a:rPr>
              <a:t>  </a:t>
            </a:r>
            <a:r>
              <a:rPr lang="en-US" sz="2600" b="1" dirty="0" smtClean="0">
                <a:solidFill>
                  <a:schemeClr val="bg1"/>
                </a:solidFill>
                <a:latin typeface="Perpetua" pitchFamily="18" charset="0"/>
              </a:rPr>
              <a:t>Core Website</a:t>
            </a:r>
          </a:p>
          <a:p>
            <a:pPr lvl="1">
              <a:buFont typeface="Arial" pitchFamily="34" charset="0"/>
              <a:buChar char="•"/>
            </a:pPr>
            <a:r>
              <a:rPr lang="en-US" sz="2200" dirty="0" smtClean="0">
                <a:solidFill>
                  <a:schemeClr val="bg1"/>
                </a:solidFill>
                <a:latin typeface="Perpetua" pitchFamily="18" charset="0"/>
              </a:rPr>
              <a:t> This is the Core Manual for faculty and students!</a:t>
            </a:r>
          </a:p>
          <a:p>
            <a:pPr lvl="1">
              <a:buFont typeface="Arial" pitchFamily="34" charset="0"/>
              <a:buChar char="•"/>
            </a:pPr>
            <a:r>
              <a:rPr lang="en-US" sz="2200" dirty="0" smtClean="0">
                <a:solidFill>
                  <a:schemeClr val="bg1"/>
                </a:solidFill>
                <a:latin typeface="Perpetua" pitchFamily="18" charset="0"/>
              </a:rPr>
              <a:t> Visit: www.naz.edu/core</a:t>
            </a:r>
          </a:p>
          <a:p>
            <a:pPr lvl="1"/>
            <a:endParaRPr lang="en-US" dirty="0" smtClean="0">
              <a:latin typeface="Perpetua" pitchFamily="18" charset="0"/>
            </a:endParaRPr>
          </a:p>
          <a:p>
            <a:endParaRPr lang="en-US" dirty="0">
              <a:latin typeface="Perpetua" pitchFamily="18" charset="0"/>
            </a:endParaRPr>
          </a:p>
        </p:txBody>
      </p:sp>
    </p:spTree>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myth 2z.jpg"/>
          <p:cNvPicPr>
            <a:picLocks noChangeAspect="1"/>
          </p:cNvPicPr>
          <p:nvPr/>
        </p:nvPicPr>
        <p:blipFill>
          <a:blip r:embed="rId3" cstate="print"/>
          <a:srcRect l="31880" r="4541"/>
          <a:stretch>
            <a:fillRect/>
          </a:stretch>
        </p:blipFill>
        <p:spPr>
          <a:xfrm>
            <a:off x="7010400" y="0"/>
            <a:ext cx="2133600" cy="6858000"/>
          </a:xfrm>
          <a:prstGeom prst="rect">
            <a:avLst/>
          </a:prstGeom>
        </p:spPr>
      </p:pic>
      <p:sp>
        <p:nvSpPr>
          <p:cNvPr id="14" name="Rectangle 13"/>
          <p:cNvSpPr/>
          <p:nvPr/>
        </p:nvSpPr>
        <p:spPr>
          <a:xfrm>
            <a:off x="7010400" y="0"/>
            <a:ext cx="152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228600"/>
            <a:ext cx="7010400" cy="838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p:cNvSpPr txBox="1">
            <a:spLocks/>
          </p:cNvSpPr>
          <p:nvPr/>
        </p:nvSpPr>
        <p:spPr>
          <a:xfrm>
            <a:off x="76200" y="1371600"/>
            <a:ext cx="6858000" cy="5334000"/>
          </a:xfrm>
          <a:prstGeom prst="rect">
            <a:avLst/>
          </a:prstGeom>
        </p:spPr>
        <p:txBody>
          <a:bodyPr vert="horz" lIns="91440" tIns="45720" rIns="91440" bIns="45720" rtlCol="0">
            <a:normAutofit/>
          </a:bodyPr>
          <a:lstStyle/>
          <a:p>
            <a:pPr marL="274320" lvl="0" indent="-274320" algn="just">
              <a:spcBef>
                <a:spcPct val="20000"/>
              </a:spcBef>
              <a:defRPr/>
            </a:pPr>
            <a:r>
              <a:rPr lang="en-US" dirty="0" smtClean="0">
                <a:solidFill>
                  <a:schemeClr val="bg1"/>
                </a:solidFill>
                <a:latin typeface="Perpetua" pitchFamily="18" charset="0"/>
                <a:sym typeface="Wingdings"/>
              </a:rPr>
              <a:t> </a:t>
            </a:r>
            <a:r>
              <a:rPr lang="en-US" sz="2600" dirty="0" smtClean="0">
                <a:solidFill>
                  <a:schemeClr val="bg1"/>
                </a:solidFill>
                <a:latin typeface="Perpetua" pitchFamily="18" charset="0"/>
                <a:sym typeface="Wingdings"/>
              </a:rPr>
              <a:t>How will I know which Core a student is following?</a:t>
            </a:r>
          </a:p>
          <a:p>
            <a:pPr marL="731520" lvl="1" indent="-274320" algn="just">
              <a:spcBef>
                <a:spcPct val="20000"/>
              </a:spcBef>
              <a:buFont typeface="Arial" pitchFamily="34" charset="0"/>
              <a:buChar char="•"/>
              <a:defRPr/>
            </a:pPr>
            <a:r>
              <a:rPr kumimoji="0" lang="en-US" sz="2600" b="0" u="none" strike="noStrike" kern="1200" cap="none" spc="0" normalizeH="0" baseline="0" noProof="0" dirty="0" smtClean="0">
                <a:ln>
                  <a:noFill/>
                </a:ln>
                <a:solidFill>
                  <a:schemeClr val="bg1"/>
                </a:solidFill>
                <a:effectLst/>
                <a:uLnTx/>
                <a:uFillTx/>
                <a:latin typeface="Perpetua" pitchFamily="18" charset="0"/>
              </a:rPr>
              <a:t>1988 Core </a:t>
            </a:r>
          </a:p>
          <a:p>
            <a:pPr marL="521208" marR="0" lvl="1" indent="0" algn="just" defTabSz="914400" rtl="0" eaLnBrk="1" fontAlgn="auto" latinLnBrk="0" hangingPunct="1">
              <a:lnSpc>
                <a:spcPct val="100000"/>
              </a:lnSpc>
              <a:spcBef>
                <a:spcPct val="20000"/>
              </a:spcBef>
              <a:spcAft>
                <a:spcPts val="0"/>
              </a:spcAft>
              <a:buClr>
                <a:schemeClr val="bg1"/>
              </a:buClr>
              <a:buSzTx/>
              <a:tabLst/>
              <a:defRPr/>
            </a:pPr>
            <a:r>
              <a:rPr lang="en-US" sz="2200" dirty="0" smtClean="0">
                <a:solidFill>
                  <a:schemeClr val="bg1"/>
                </a:solidFill>
                <a:latin typeface="Perpetua" pitchFamily="18" charset="0"/>
              </a:rPr>
              <a:t>	</a:t>
            </a:r>
            <a:r>
              <a:rPr lang="en-US" sz="2400" dirty="0" smtClean="0">
                <a:solidFill>
                  <a:schemeClr val="bg1"/>
                </a:solidFill>
                <a:latin typeface="Perpetua" pitchFamily="18" charset="0"/>
              </a:rPr>
              <a:t>- </a:t>
            </a:r>
            <a:r>
              <a:rPr kumimoji="0" lang="en-US" sz="2400" b="0" u="none" strike="noStrike" kern="1200" cap="none" spc="0" normalizeH="0" baseline="0" noProof="0" dirty="0" smtClean="0">
                <a:ln>
                  <a:noFill/>
                </a:ln>
                <a:solidFill>
                  <a:srgbClr val="92D050"/>
                </a:solidFill>
                <a:effectLst/>
                <a:uLnTx/>
                <a:uFillTx/>
                <a:latin typeface="Perpetua" pitchFamily="18" charset="0"/>
              </a:rPr>
              <a:t>Green</a:t>
            </a:r>
            <a:r>
              <a:rPr kumimoji="0" lang="en-US" sz="2400" b="0" u="none" strike="noStrike" kern="1200" cap="none" spc="0" normalizeH="0" baseline="0" noProof="0" dirty="0" smtClean="0">
                <a:ln>
                  <a:noFill/>
                </a:ln>
                <a:solidFill>
                  <a:schemeClr val="bg1"/>
                </a:solidFill>
                <a:effectLst/>
                <a:uLnTx/>
                <a:uFillTx/>
                <a:latin typeface="Perpetua" pitchFamily="18" charset="0"/>
              </a:rPr>
              <a:t> advising folders</a:t>
            </a:r>
          </a:p>
          <a:p>
            <a:pPr marL="521208" marR="0" lvl="1" indent="0" algn="just" defTabSz="914400" rtl="0" eaLnBrk="1" fontAlgn="auto" latinLnBrk="0" hangingPunct="1">
              <a:lnSpc>
                <a:spcPct val="100000"/>
              </a:lnSpc>
              <a:spcBef>
                <a:spcPct val="20000"/>
              </a:spcBef>
              <a:spcAft>
                <a:spcPts val="0"/>
              </a:spcAft>
              <a:buClr>
                <a:schemeClr val="bg1"/>
              </a:buClr>
              <a:buSzTx/>
              <a:tabLst/>
              <a:defRPr/>
            </a:pPr>
            <a:r>
              <a:rPr kumimoji="0" lang="en-US" sz="2400" b="0" u="none" strike="noStrike" kern="1200" cap="none" spc="0" normalizeH="0" baseline="0" noProof="0" dirty="0" smtClean="0">
                <a:ln>
                  <a:noFill/>
                </a:ln>
                <a:solidFill>
                  <a:schemeClr val="bg1"/>
                </a:solidFill>
                <a:effectLst/>
                <a:uLnTx/>
                <a:uFillTx/>
                <a:latin typeface="Perpetua" pitchFamily="18" charset="0"/>
              </a:rPr>
              <a:t>	- </a:t>
            </a:r>
            <a:r>
              <a:rPr kumimoji="0" lang="en-US" sz="2400" b="0" u="none" strike="noStrike" kern="1200" cap="none" spc="0" normalizeH="0" baseline="0" noProof="0" dirty="0" smtClean="0">
                <a:ln>
                  <a:noFill/>
                </a:ln>
                <a:solidFill>
                  <a:srgbClr val="FF0000"/>
                </a:solidFill>
                <a:effectLst/>
                <a:uLnTx/>
                <a:uFillTx/>
                <a:latin typeface="Perpetua" pitchFamily="18" charset="0"/>
              </a:rPr>
              <a:t>Red</a:t>
            </a:r>
            <a:r>
              <a:rPr kumimoji="0" lang="en-US" sz="2400" b="0" u="none" strike="noStrike" kern="1200" cap="none" spc="0" normalizeH="0" baseline="0" noProof="0" dirty="0" smtClean="0">
                <a:ln>
                  <a:noFill/>
                </a:ln>
                <a:solidFill>
                  <a:schemeClr val="bg1"/>
                </a:solidFill>
                <a:effectLst/>
                <a:uLnTx/>
                <a:uFillTx/>
                <a:latin typeface="Perpetua" pitchFamily="18" charset="0"/>
              </a:rPr>
              <a:t> folders for INCH</a:t>
            </a:r>
          </a:p>
          <a:p>
            <a:pPr marL="521208" marR="0" lvl="1" indent="0" defTabSz="914400" rtl="0" eaLnBrk="1" fontAlgn="auto" latinLnBrk="0" hangingPunct="1">
              <a:lnSpc>
                <a:spcPct val="100000"/>
              </a:lnSpc>
              <a:spcBef>
                <a:spcPct val="20000"/>
              </a:spcBef>
              <a:spcAft>
                <a:spcPts val="0"/>
              </a:spcAft>
              <a:buClr>
                <a:schemeClr val="bg1"/>
              </a:buClr>
              <a:buSzTx/>
              <a:tabLst/>
              <a:defRPr/>
            </a:pPr>
            <a:r>
              <a:rPr lang="en-US" sz="2400" dirty="0" smtClean="0">
                <a:solidFill>
                  <a:schemeClr val="bg1"/>
                </a:solidFill>
                <a:latin typeface="Perpetua" pitchFamily="18" charset="0"/>
              </a:rPr>
              <a:t>	- C</a:t>
            </a:r>
            <a:r>
              <a:rPr kumimoji="0" lang="en-US" sz="2400" b="0" u="none" strike="noStrike" kern="1200" cap="none" spc="0" normalizeH="0" baseline="0" noProof="0" dirty="0" err="1" smtClean="0">
                <a:ln>
                  <a:noFill/>
                </a:ln>
                <a:solidFill>
                  <a:schemeClr val="bg1"/>
                </a:solidFill>
                <a:effectLst/>
                <a:uLnTx/>
                <a:uFillTx/>
                <a:latin typeface="Perpetua" pitchFamily="18" charset="0"/>
              </a:rPr>
              <a:t>atalog</a:t>
            </a:r>
            <a:r>
              <a:rPr kumimoji="0" lang="en-US" sz="2400" b="0" u="none" strike="noStrike" kern="1200" cap="none" spc="0" normalizeH="0" baseline="0" noProof="0" dirty="0" smtClean="0">
                <a:ln>
                  <a:noFill/>
                </a:ln>
                <a:solidFill>
                  <a:schemeClr val="bg1"/>
                </a:solidFill>
                <a:effectLst/>
                <a:uLnTx/>
                <a:uFillTx/>
                <a:latin typeface="Perpetua" pitchFamily="18" charset="0"/>
              </a:rPr>
              <a:t> years prior to 2013 and catalog years </a:t>
            </a:r>
            <a:br>
              <a:rPr kumimoji="0" lang="en-US" sz="2400" b="0" u="none" strike="noStrike" kern="1200" cap="none" spc="0" normalizeH="0" baseline="0" noProof="0" dirty="0" smtClean="0">
                <a:ln>
                  <a:noFill/>
                </a:ln>
                <a:solidFill>
                  <a:schemeClr val="bg1"/>
                </a:solidFill>
                <a:effectLst/>
                <a:uLnTx/>
                <a:uFillTx/>
                <a:latin typeface="Perpetua" pitchFamily="18" charset="0"/>
              </a:rPr>
            </a:br>
            <a:r>
              <a:rPr kumimoji="0" lang="en-US" sz="2400" b="0" u="none" strike="noStrike" kern="1200" cap="none" spc="0" normalizeH="0" baseline="0" noProof="0" dirty="0" smtClean="0">
                <a:ln>
                  <a:noFill/>
                </a:ln>
                <a:solidFill>
                  <a:schemeClr val="bg1"/>
                </a:solidFill>
                <a:effectLst/>
                <a:uLnTx/>
                <a:uFillTx/>
                <a:latin typeface="Perpetua" pitchFamily="18" charset="0"/>
              </a:rPr>
              <a:t>        ending in an X (i.e., 2013X, 2014X)</a:t>
            </a:r>
          </a:p>
          <a:p>
            <a:pPr marL="731520" lvl="1" indent="-274320" algn="just">
              <a:spcBef>
                <a:spcPct val="20000"/>
              </a:spcBef>
              <a:buFont typeface="Arial" pitchFamily="34" charset="0"/>
              <a:buChar char="•"/>
              <a:defRPr/>
            </a:pPr>
            <a:r>
              <a:rPr kumimoji="0" lang="en-US" sz="2600" b="0" i="0" u="none" strike="noStrike" kern="1200" cap="none" spc="0" normalizeH="0" baseline="0" noProof="0" dirty="0" smtClean="0">
                <a:ln>
                  <a:noFill/>
                </a:ln>
                <a:solidFill>
                  <a:schemeClr val="bg1"/>
                </a:solidFill>
                <a:effectLst/>
                <a:uLnTx/>
                <a:uFillTx/>
                <a:latin typeface="Perpetua" pitchFamily="18" charset="0"/>
              </a:rPr>
              <a:t>2013 Core</a:t>
            </a:r>
          </a:p>
          <a:p>
            <a:pPr marL="731520" lvl="1" indent="-274320" algn="just">
              <a:spcBef>
                <a:spcPct val="20000"/>
              </a:spcBef>
              <a:defRPr/>
            </a:pPr>
            <a:r>
              <a:rPr lang="en-US" sz="2600" noProof="0" dirty="0" smtClean="0">
                <a:solidFill>
                  <a:schemeClr val="bg1"/>
                </a:solidFill>
                <a:latin typeface="Perpetua" pitchFamily="18" charset="0"/>
              </a:rPr>
              <a:t>		</a:t>
            </a:r>
            <a:r>
              <a:rPr lang="en-US" sz="2400" noProof="0" dirty="0" smtClean="0">
                <a:solidFill>
                  <a:schemeClr val="bg1"/>
                </a:solidFill>
                <a:latin typeface="Perpetua" pitchFamily="18" charset="0"/>
              </a:rPr>
              <a:t>- </a:t>
            </a:r>
            <a:r>
              <a:rPr kumimoji="0" lang="en-US" sz="2400" b="0" i="0" u="none" strike="noStrike" kern="1200" cap="none" spc="0" normalizeH="0" baseline="0" noProof="0" dirty="0" smtClean="0">
                <a:ln>
                  <a:noFill/>
                </a:ln>
                <a:solidFill>
                  <a:srgbClr val="00B0F0"/>
                </a:solidFill>
                <a:effectLst/>
                <a:uLnTx/>
                <a:uFillTx/>
                <a:latin typeface="Perpetua" pitchFamily="18" charset="0"/>
              </a:rPr>
              <a:t>Blue</a:t>
            </a:r>
            <a:r>
              <a:rPr kumimoji="0" lang="en-US" sz="2400" b="0" i="0" u="none" strike="noStrike" kern="1200" cap="none" spc="0" normalizeH="0" baseline="0" noProof="0" dirty="0" smtClean="0">
                <a:ln>
                  <a:noFill/>
                </a:ln>
                <a:solidFill>
                  <a:schemeClr val="bg1"/>
                </a:solidFill>
                <a:effectLst/>
                <a:uLnTx/>
                <a:uFillTx/>
                <a:latin typeface="Perpetua" pitchFamily="18" charset="0"/>
              </a:rPr>
              <a:t> advising folders</a:t>
            </a:r>
          </a:p>
          <a:p>
            <a:pPr marL="521208" marR="0" lvl="1" indent="0" algn="just" defTabSz="914400" rtl="0" eaLnBrk="1" fontAlgn="auto" latinLnBrk="0" hangingPunct="1">
              <a:lnSpc>
                <a:spcPct val="100000"/>
              </a:lnSpc>
              <a:spcBef>
                <a:spcPct val="20000"/>
              </a:spcBef>
              <a:spcAft>
                <a:spcPts val="0"/>
              </a:spcAft>
              <a:buClr>
                <a:schemeClr val="bg1"/>
              </a:buClr>
              <a:buSzTx/>
              <a:tabLst/>
              <a:defRPr/>
            </a:pPr>
            <a:r>
              <a:rPr lang="en-US" sz="2400" dirty="0" smtClean="0">
                <a:solidFill>
                  <a:schemeClr val="bg1"/>
                </a:solidFill>
                <a:latin typeface="Perpetua" pitchFamily="18" charset="0"/>
              </a:rPr>
              <a:t>	- </a:t>
            </a:r>
            <a:r>
              <a:rPr kumimoji="0" lang="en-US" sz="2400" b="0" i="0" u="none" strike="noStrike" kern="1200" cap="none" spc="0" normalizeH="0" baseline="0" noProof="0" dirty="0" smtClean="0">
                <a:ln>
                  <a:noFill/>
                </a:ln>
                <a:solidFill>
                  <a:srgbClr val="9148C8"/>
                </a:solidFill>
                <a:effectLst/>
                <a:uLnTx/>
                <a:uFillTx/>
                <a:latin typeface="Perpetua" pitchFamily="18" charset="0"/>
              </a:rPr>
              <a:t>Purple</a:t>
            </a:r>
            <a:r>
              <a:rPr kumimoji="0" lang="en-US" sz="2400" b="0" i="0" u="none" strike="noStrike" kern="1200" cap="none" spc="0" normalizeH="0" baseline="0" noProof="0" dirty="0" smtClean="0">
                <a:ln>
                  <a:noFill/>
                </a:ln>
                <a:solidFill>
                  <a:schemeClr val="bg1"/>
                </a:solidFill>
                <a:effectLst/>
                <a:uLnTx/>
                <a:uFillTx/>
                <a:latin typeface="Perpetua" pitchFamily="18" charset="0"/>
              </a:rPr>
              <a:t> folders for INCH</a:t>
            </a:r>
          </a:p>
          <a:p>
            <a:pPr marL="521208" marR="0" lvl="1" indent="0" algn="just" defTabSz="914400" rtl="0" eaLnBrk="1" fontAlgn="auto" latinLnBrk="0" hangingPunct="1">
              <a:lnSpc>
                <a:spcPct val="100000"/>
              </a:lnSpc>
              <a:spcBef>
                <a:spcPct val="20000"/>
              </a:spcBef>
              <a:spcAft>
                <a:spcPts val="0"/>
              </a:spcAft>
              <a:buClr>
                <a:schemeClr val="bg1"/>
              </a:buClr>
              <a:buSzTx/>
              <a:tabLst/>
              <a:defRPr/>
            </a:pPr>
            <a:r>
              <a:rPr lang="en-US" sz="2400" noProof="0" dirty="0" smtClean="0">
                <a:solidFill>
                  <a:schemeClr val="bg1"/>
                </a:solidFill>
                <a:latin typeface="Perpetua" pitchFamily="18" charset="0"/>
              </a:rPr>
              <a:t>	- </a:t>
            </a:r>
            <a:r>
              <a:rPr kumimoji="0" lang="en-US" sz="2400" b="0" i="0" u="none" strike="noStrike" kern="1200" cap="none" spc="0" normalizeH="0" baseline="0" noProof="0" dirty="0" smtClean="0">
                <a:ln>
                  <a:noFill/>
                </a:ln>
                <a:solidFill>
                  <a:schemeClr val="bg1"/>
                </a:solidFill>
                <a:effectLst/>
                <a:uLnTx/>
                <a:uFillTx/>
                <a:latin typeface="Perpetua" pitchFamily="18" charset="0"/>
              </a:rPr>
              <a:t>Catalog years 2013 and beyond (without an X)</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600" b="0" i="0" u="none" strike="noStrike" kern="1200" cap="none" spc="0" normalizeH="0" baseline="0" noProof="0" dirty="0">
              <a:ln>
                <a:noFill/>
              </a:ln>
              <a:solidFill>
                <a:schemeClr val="bg1"/>
              </a:solidFill>
              <a:effectLst/>
              <a:uLnTx/>
              <a:uFillTx/>
              <a:latin typeface="Perpetua" pitchFamily="18" charset="0"/>
            </a:endParaRPr>
          </a:p>
        </p:txBody>
      </p:sp>
      <p:sp>
        <p:nvSpPr>
          <p:cNvPr id="9" name="Rectangle 8"/>
          <p:cNvSpPr/>
          <p:nvPr/>
        </p:nvSpPr>
        <p:spPr>
          <a:xfrm>
            <a:off x="0" y="228600"/>
            <a:ext cx="7010400" cy="830997"/>
          </a:xfrm>
          <a:prstGeom prst="rect">
            <a:avLst/>
          </a:prstGeom>
          <a:noFill/>
        </p:spPr>
        <p:txBody>
          <a:bodyPr wrap="square" lIns="91440" tIns="45720" rIns="91440" bIns="45720">
            <a:spAutoFit/>
          </a:bodyPr>
          <a:lstStyle/>
          <a:p>
            <a:pPr algn="ctr"/>
            <a:r>
              <a:rPr lang="en-US" sz="4800" b="1" cap="none" spc="0" dirty="0" smtClean="0">
                <a:ln w="19050">
                  <a:solidFill>
                    <a:schemeClr val="bg1"/>
                  </a:solidFill>
                  <a:prstDash val="solid"/>
                </a:ln>
                <a:solidFill>
                  <a:schemeClr val="bg1"/>
                </a:solidFill>
                <a:effectLst>
                  <a:outerShdw blurRad="12700" dist="38100" dir="10800000" algn="r" rotWithShape="0">
                    <a:schemeClr val="bg1">
                      <a:alpha val="40000"/>
                    </a:schemeClr>
                  </a:outerShdw>
                </a:effectLst>
                <a:latin typeface="Shrewsbury" pitchFamily="18" charset="2"/>
              </a:rPr>
              <a:t>Which Core?</a:t>
            </a:r>
            <a:endParaRPr lang="en-US" sz="4800" b="1" cap="none" spc="0" dirty="0">
              <a:ln w="19050">
                <a:solidFill>
                  <a:schemeClr val="bg1"/>
                </a:solidFill>
                <a:prstDash val="solid"/>
              </a:ln>
              <a:solidFill>
                <a:schemeClr val="bg1"/>
              </a:solidFill>
              <a:effectLst>
                <a:outerShdw blurRad="12700" dist="38100" dir="10800000" algn="r" rotWithShape="0">
                  <a:schemeClr val="bg1">
                    <a:alpha val="40000"/>
                  </a:schemeClr>
                </a:outerShdw>
              </a:effectLst>
              <a:latin typeface="Shrewsbury" pitchFamily="18" charset="2"/>
            </a:endParaRPr>
          </a:p>
        </p:txBody>
      </p:sp>
      <p:sp>
        <p:nvSpPr>
          <p:cNvPr id="10" name="TextBox 9"/>
          <p:cNvSpPr txBox="1"/>
          <p:nvPr/>
        </p:nvSpPr>
        <p:spPr>
          <a:xfrm>
            <a:off x="0" y="838200"/>
            <a:ext cx="7010400" cy="276999"/>
          </a:xfrm>
          <a:prstGeom prst="rect">
            <a:avLst/>
          </a:prstGeom>
          <a:noFill/>
        </p:spPr>
        <p:txBody>
          <a:bodyPr wrap="square" rtlCol="0">
            <a:spAutoFit/>
          </a:bodyPr>
          <a:lstStyle/>
          <a:p>
            <a:pPr algn="ctr"/>
            <a:r>
              <a:rPr lang="en-US" sz="1200" dirty="0" smtClean="0">
                <a:solidFill>
                  <a:schemeClr val="bg1"/>
                </a:solidFill>
                <a:latin typeface="Shrewsbury" pitchFamily="18" charset="2"/>
              </a:rPr>
              <a:t>Continued</a:t>
            </a:r>
            <a:endParaRPr lang="en-US" sz="1200" dirty="0">
              <a:solidFill>
                <a:schemeClr val="bg1"/>
              </a:solidFill>
              <a:latin typeface="Shrewsbury" pitchFamily="18" charset="2"/>
            </a:endParaRPr>
          </a:p>
        </p:txBody>
      </p:sp>
    </p:spTree>
  </p:cSld>
  <p:clrMapOvr>
    <a:masterClrMapping/>
  </p:clrMapOvr>
  <p:transition spd="med">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myth 2z.jpg"/>
          <p:cNvPicPr>
            <a:picLocks noChangeAspect="1"/>
          </p:cNvPicPr>
          <p:nvPr/>
        </p:nvPicPr>
        <p:blipFill>
          <a:blip r:embed="rId2" cstate="print"/>
          <a:srcRect l="31880" r="4541"/>
          <a:stretch>
            <a:fillRect/>
          </a:stretch>
        </p:blipFill>
        <p:spPr>
          <a:xfrm>
            <a:off x="7010400" y="0"/>
            <a:ext cx="2133600" cy="6858000"/>
          </a:xfrm>
          <a:prstGeom prst="rect">
            <a:avLst/>
          </a:prstGeom>
        </p:spPr>
      </p:pic>
      <p:sp>
        <p:nvSpPr>
          <p:cNvPr id="14" name="Rectangle 13"/>
          <p:cNvSpPr/>
          <p:nvPr/>
        </p:nvSpPr>
        <p:spPr>
          <a:xfrm>
            <a:off x="7010400" y="0"/>
            <a:ext cx="152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228600"/>
            <a:ext cx="7010400" cy="838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359658"/>
            <a:ext cx="7010400" cy="600164"/>
          </a:xfrm>
          <a:prstGeom prst="rect">
            <a:avLst/>
          </a:prstGeom>
          <a:noFill/>
        </p:spPr>
        <p:txBody>
          <a:bodyPr wrap="square" lIns="91440" tIns="45720" rIns="91440" bIns="45720">
            <a:spAutoFit/>
          </a:bodyPr>
          <a:lstStyle/>
          <a:p>
            <a:pPr algn="ctr"/>
            <a:r>
              <a:rPr lang="en-US" sz="3300" b="1" cap="none" spc="0" dirty="0" smtClean="0">
                <a:ln w="19050">
                  <a:solidFill>
                    <a:schemeClr val="bg1"/>
                  </a:solidFill>
                  <a:prstDash val="solid"/>
                </a:ln>
                <a:solidFill>
                  <a:schemeClr val="bg1"/>
                </a:solidFill>
                <a:effectLst>
                  <a:outerShdw blurRad="12700" dist="38100" dir="10800000" algn="r" rotWithShape="0">
                    <a:schemeClr val="bg1">
                      <a:alpha val="40000"/>
                    </a:schemeClr>
                  </a:outerShdw>
                </a:effectLst>
                <a:latin typeface="Shrewsbury" pitchFamily="18" charset="2"/>
              </a:rPr>
              <a:t>Transfers Entering with a Degree</a:t>
            </a:r>
            <a:endParaRPr lang="en-US" sz="3300" b="1" cap="none" spc="0" dirty="0">
              <a:ln w="19050">
                <a:solidFill>
                  <a:schemeClr val="bg1"/>
                </a:solidFill>
                <a:prstDash val="solid"/>
              </a:ln>
              <a:solidFill>
                <a:schemeClr val="bg1"/>
              </a:solidFill>
              <a:effectLst>
                <a:outerShdw blurRad="12700" dist="38100" dir="10800000" algn="r" rotWithShape="0">
                  <a:schemeClr val="bg1">
                    <a:alpha val="40000"/>
                  </a:schemeClr>
                </a:outerShdw>
              </a:effectLst>
              <a:latin typeface="Shrewsbury" pitchFamily="18" charset="2"/>
            </a:endParaRPr>
          </a:p>
        </p:txBody>
      </p:sp>
      <p:sp>
        <p:nvSpPr>
          <p:cNvPr id="8" name="Content Placeholder 2"/>
          <p:cNvSpPr txBox="1">
            <a:spLocks/>
          </p:cNvSpPr>
          <p:nvPr/>
        </p:nvSpPr>
        <p:spPr>
          <a:xfrm>
            <a:off x="228600" y="1295400"/>
            <a:ext cx="6629400" cy="4525963"/>
          </a:xfrm>
          <a:prstGeom prst="rect">
            <a:avLst/>
          </a:prstGeom>
        </p:spPr>
        <p:txBody>
          <a:bodyPr vert="horz" lIns="91440" tIns="45720" rIns="91440" bIns="45720" rtlCol="0">
            <a:normAutofit/>
          </a:bodyPr>
          <a:lstStyle/>
          <a:p>
            <a:pPr algn="just">
              <a:lnSpc>
                <a:spcPct val="90000"/>
              </a:lnSpc>
            </a:pPr>
            <a:r>
              <a:rPr lang="en-US" dirty="0" smtClean="0">
                <a:solidFill>
                  <a:schemeClr val="bg1"/>
                </a:solidFill>
                <a:latin typeface="Perpetua" pitchFamily="18" charset="0"/>
                <a:sym typeface="Wingdings"/>
              </a:rPr>
              <a:t> </a:t>
            </a:r>
            <a:r>
              <a:rPr lang="en-US" sz="2400" dirty="0" smtClean="0">
                <a:solidFill>
                  <a:schemeClr val="bg1"/>
                </a:solidFill>
                <a:latin typeface="Perpetua" pitchFamily="18" charset="0"/>
                <a:sym typeface="Wingdings"/>
              </a:rPr>
              <a:t> </a:t>
            </a:r>
            <a:r>
              <a:rPr lang="en-US" sz="2400" dirty="0" smtClean="0">
                <a:solidFill>
                  <a:schemeClr val="bg1"/>
                </a:solidFill>
                <a:latin typeface="Perpetua" pitchFamily="18" charset="0"/>
              </a:rPr>
              <a:t>Transfer students entering with an AA or AS degree:</a:t>
            </a:r>
          </a:p>
          <a:p>
            <a:pPr lvl="1" algn="just">
              <a:lnSpc>
                <a:spcPct val="90000"/>
              </a:lnSpc>
              <a:buFont typeface="Arial" pitchFamily="34" charset="0"/>
              <a:buChar char="•"/>
            </a:pPr>
            <a:r>
              <a:rPr lang="en-US" sz="2400" dirty="0" smtClean="0">
                <a:solidFill>
                  <a:schemeClr val="bg1"/>
                </a:solidFill>
                <a:latin typeface="Perpetua" pitchFamily="18" charset="0"/>
              </a:rPr>
              <a:t> First Year Seminar and ACS101 are waived</a:t>
            </a:r>
          </a:p>
          <a:p>
            <a:pPr lvl="1" algn="just">
              <a:lnSpc>
                <a:spcPct val="90000"/>
              </a:lnSpc>
              <a:buFont typeface="Arial" pitchFamily="34" charset="0"/>
              <a:buChar char="•"/>
            </a:pPr>
            <a:r>
              <a:rPr lang="en-US" sz="2400" dirty="0" smtClean="0">
                <a:solidFill>
                  <a:schemeClr val="bg1"/>
                </a:solidFill>
                <a:latin typeface="Perpetua" pitchFamily="18" charset="0"/>
              </a:rPr>
              <a:t> Core and Portfolio </a:t>
            </a:r>
            <a:r>
              <a:rPr lang="en-US" sz="2400" dirty="0" err="1" smtClean="0">
                <a:solidFill>
                  <a:schemeClr val="bg1"/>
                </a:solidFill>
                <a:latin typeface="Perpetua" pitchFamily="18" charset="0"/>
              </a:rPr>
              <a:t>OrientationWorkshop</a:t>
            </a:r>
            <a:r>
              <a:rPr lang="en-US" sz="2400" dirty="0" smtClean="0">
                <a:solidFill>
                  <a:schemeClr val="bg1"/>
                </a:solidFill>
                <a:latin typeface="Perpetua" pitchFamily="18" charset="0"/>
              </a:rPr>
              <a:t> is required</a:t>
            </a:r>
          </a:p>
          <a:p>
            <a:pPr lvl="1" algn="just">
              <a:lnSpc>
                <a:spcPct val="90000"/>
              </a:lnSpc>
              <a:buFont typeface="Arial" pitchFamily="34" charset="0"/>
              <a:buChar char="•"/>
            </a:pPr>
            <a:r>
              <a:rPr lang="en-US" sz="2400" dirty="0" smtClean="0">
                <a:solidFill>
                  <a:schemeClr val="bg1"/>
                </a:solidFill>
                <a:latin typeface="Perpetua" pitchFamily="18" charset="0"/>
              </a:rPr>
              <a:t> At least 2 P-</a:t>
            </a:r>
            <a:r>
              <a:rPr lang="en-US" sz="2400" dirty="0" err="1" smtClean="0">
                <a:solidFill>
                  <a:schemeClr val="bg1"/>
                </a:solidFill>
                <a:latin typeface="Perpetua" pitchFamily="18" charset="0"/>
              </a:rPr>
              <a:t>EQs</a:t>
            </a:r>
            <a:r>
              <a:rPr lang="en-US" sz="2400" dirty="0" smtClean="0">
                <a:solidFill>
                  <a:schemeClr val="bg1"/>
                </a:solidFill>
                <a:latin typeface="Perpetua" pitchFamily="18" charset="0"/>
              </a:rPr>
              <a:t> must be completed at Nazareth</a:t>
            </a:r>
          </a:p>
          <a:p>
            <a:pPr lvl="1" algn="just">
              <a:lnSpc>
                <a:spcPct val="90000"/>
              </a:lnSpc>
              <a:buFont typeface="Arial" pitchFamily="34" charset="0"/>
              <a:buChar char="•"/>
            </a:pPr>
            <a:r>
              <a:rPr lang="en-US" sz="2400" dirty="0" smtClean="0">
                <a:solidFill>
                  <a:schemeClr val="bg1"/>
                </a:solidFill>
                <a:latin typeface="Perpetua" pitchFamily="18" charset="0"/>
              </a:rPr>
              <a:t> The Core Milestone Experience (CME) must be </a:t>
            </a:r>
            <a:br>
              <a:rPr lang="en-US" sz="2400" dirty="0" smtClean="0">
                <a:solidFill>
                  <a:schemeClr val="bg1"/>
                </a:solidFill>
                <a:latin typeface="Perpetua" pitchFamily="18" charset="0"/>
              </a:rPr>
            </a:br>
            <a:r>
              <a:rPr lang="en-US" sz="2400" dirty="0" smtClean="0">
                <a:solidFill>
                  <a:schemeClr val="bg1"/>
                </a:solidFill>
                <a:latin typeface="Perpetua" pitchFamily="18" charset="0"/>
              </a:rPr>
              <a:t>  completed at Nazareth</a:t>
            </a:r>
          </a:p>
          <a:p>
            <a:pPr algn="just">
              <a:lnSpc>
                <a:spcPct val="90000"/>
              </a:lnSpc>
            </a:pPr>
            <a:endParaRPr lang="en-US" sz="2400" dirty="0" smtClean="0">
              <a:solidFill>
                <a:schemeClr val="bg1"/>
              </a:solidFill>
              <a:latin typeface="Perpetua" pitchFamily="18" charset="0"/>
            </a:endParaRPr>
          </a:p>
          <a:p>
            <a:pPr algn="just">
              <a:lnSpc>
                <a:spcPct val="90000"/>
              </a:lnSpc>
              <a:buNone/>
            </a:pPr>
            <a:r>
              <a:rPr lang="en-US" dirty="0" smtClean="0">
                <a:solidFill>
                  <a:schemeClr val="bg1"/>
                </a:solidFill>
                <a:latin typeface="Perpetua" pitchFamily="18" charset="0"/>
                <a:sym typeface="Wingdings"/>
              </a:rPr>
              <a:t> </a:t>
            </a:r>
            <a:r>
              <a:rPr lang="en-US" sz="2400" dirty="0" smtClean="0">
                <a:solidFill>
                  <a:schemeClr val="bg1"/>
                </a:solidFill>
                <a:latin typeface="Perpetua" pitchFamily="18" charset="0"/>
              </a:rPr>
              <a:t>NOTE: All transfers must complete 6 credits of College Writing.  Transfers with a degree no longer get a waiver for one writing course.</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a:ln>
                <a:noFill/>
              </a:ln>
              <a:solidFill>
                <a:schemeClr val="bg1"/>
              </a:solidFill>
              <a:effectLst/>
              <a:uLnTx/>
              <a:uFillTx/>
              <a:latin typeface="Perpetua" pitchFamily="18" charset="0"/>
            </a:endParaRPr>
          </a:p>
        </p:txBody>
      </p:sp>
    </p:spTree>
  </p:cSld>
  <p:clrMapOvr>
    <a:masterClrMapping/>
  </p:clrMapOvr>
  <p:transition spd="med">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myth 2z.jpg"/>
          <p:cNvPicPr>
            <a:picLocks noChangeAspect="1"/>
          </p:cNvPicPr>
          <p:nvPr/>
        </p:nvPicPr>
        <p:blipFill>
          <a:blip r:embed="rId2" cstate="print"/>
          <a:srcRect l="31880" r="4541"/>
          <a:stretch>
            <a:fillRect/>
          </a:stretch>
        </p:blipFill>
        <p:spPr>
          <a:xfrm>
            <a:off x="7010400" y="0"/>
            <a:ext cx="2133600" cy="6858000"/>
          </a:xfrm>
          <a:prstGeom prst="rect">
            <a:avLst/>
          </a:prstGeom>
        </p:spPr>
      </p:pic>
      <p:sp>
        <p:nvSpPr>
          <p:cNvPr id="14" name="Rectangle 13"/>
          <p:cNvSpPr/>
          <p:nvPr/>
        </p:nvSpPr>
        <p:spPr>
          <a:xfrm>
            <a:off x="7010400" y="0"/>
            <a:ext cx="152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228600"/>
            <a:ext cx="7010400" cy="838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281970"/>
            <a:ext cx="7010400" cy="784830"/>
          </a:xfrm>
          <a:prstGeom prst="rect">
            <a:avLst/>
          </a:prstGeom>
          <a:noFill/>
        </p:spPr>
        <p:txBody>
          <a:bodyPr wrap="square" lIns="91440" tIns="45720" rIns="91440" bIns="45720">
            <a:spAutoFit/>
          </a:bodyPr>
          <a:lstStyle/>
          <a:p>
            <a:pPr algn="ctr"/>
            <a:r>
              <a:rPr lang="en-US" sz="4500" b="1" cap="none" spc="0" dirty="0" smtClean="0">
                <a:ln w="19050">
                  <a:solidFill>
                    <a:schemeClr val="bg1"/>
                  </a:solidFill>
                  <a:prstDash val="solid"/>
                </a:ln>
                <a:solidFill>
                  <a:schemeClr val="bg1"/>
                </a:solidFill>
                <a:effectLst>
                  <a:outerShdw blurRad="12700" dist="38100" dir="10800000" algn="r" rotWithShape="0">
                    <a:schemeClr val="bg1">
                      <a:alpha val="40000"/>
                    </a:schemeClr>
                  </a:outerShdw>
                </a:effectLst>
                <a:latin typeface="Shrewsbury" pitchFamily="18" charset="2"/>
              </a:rPr>
              <a:t>Residency Requirement</a:t>
            </a:r>
            <a:endParaRPr lang="en-US" sz="4500" b="1" cap="none" spc="0" dirty="0">
              <a:ln w="19050">
                <a:solidFill>
                  <a:schemeClr val="bg1"/>
                </a:solidFill>
                <a:prstDash val="solid"/>
              </a:ln>
              <a:solidFill>
                <a:schemeClr val="bg1"/>
              </a:solidFill>
              <a:effectLst>
                <a:outerShdw blurRad="12700" dist="38100" dir="10800000" algn="r" rotWithShape="0">
                  <a:schemeClr val="bg1">
                    <a:alpha val="40000"/>
                  </a:schemeClr>
                </a:outerShdw>
              </a:effectLst>
              <a:latin typeface="Shrewsbury" pitchFamily="18" charset="2"/>
            </a:endParaRPr>
          </a:p>
        </p:txBody>
      </p:sp>
      <p:sp>
        <p:nvSpPr>
          <p:cNvPr id="8" name="Content Placeholder 2"/>
          <p:cNvSpPr txBox="1">
            <a:spLocks/>
          </p:cNvSpPr>
          <p:nvPr/>
        </p:nvSpPr>
        <p:spPr>
          <a:xfrm>
            <a:off x="228600" y="1341437"/>
            <a:ext cx="6629400" cy="4525963"/>
          </a:xfrm>
          <a:prstGeom prst="rect">
            <a:avLst/>
          </a:prstGeom>
        </p:spPr>
        <p:txBody>
          <a:bodyPr vert="horz" lIns="91440" tIns="45720" rIns="91440" bIns="45720" rtlCol="0">
            <a:normAutofit/>
          </a:bodyPr>
          <a:lstStyle/>
          <a:p>
            <a:pPr algn="just"/>
            <a:r>
              <a:rPr lang="en-US" dirty="0" smtClean="0">
                <a:solidFill>
                  <a:schemeClr val="bg1"/>
                </a:solidFill>
                <a:latin typeface="Perpetua" pitchFamily="18" charset="0"/>
                <a:sym typeface="Wingdings"/>
              </a:rPr>
              <a:t> </a:t>
            </a:r>
            <a:r>
              <a:rPr lang="en-US" sz="2400" dirty="0" smtClean="0">
                <a:solidFill>
                  <a:schemeClr val="bg1"/>
                </a:solidFill>
                <a:latin typeface="Perpetua" pitchFamily="18" charset="0"/>
              </a:rPr>
              <a:t>The college requires every </a:t>
            </a:r>
            <a:r>
              <a:rPr lang="en-US" sz="2400" dirty="0" err="1" smtClean="0">
                <a:solidFill>
                  <a:schemeClr val="bg1"/>
                </a:solidFill>
                <a:latin typeface="Perpetua" pitchFamily="18" charset="0"/>
              </a:rPr>
              <a:t>UG</a:t>
            </a:r>
            <a:r>
              <a:rPr lang="en-US" sz="2400" dirty="0" smtClean="0">
                <a:solidFill>
                  <a:schemeClr val="bg1"/>
                </a:solidFill>
                <a:latin typeface="Perpetua" pitchFamily="18" charset="0"/>
              </a:rPr>
              <a:t> student to complete a minimum of </a:t>
            </a:r>
            <a:r>
              <a:rPr lang="en-US" sz="2400" b="1" u="sng" dirty="0" smtClean="0">
                <a:solidFill>
                  <a:schemeClr val="bg1"/>
                </a:solidFill>
                <a:latin typeface="Perpetua" pitchFamily="18" charset="0"/>
              </a:rPr>
              <a:t>30</a:t>
            </a:r>
            <a:r>
              <a:rPr lang="en-US" sz="2400" dirty="0" smtClean="0">
                <a:solidFill>
                  <a:schemeClr val="bg1"/>
                </a:solidFill>
                <a:latin typeface="Perpetua" pitchFamily="18" charset="0"/>
              </a:rPr>
              <a:t> undergraduate hours of study at Nazareth College as a matriculated student.</a:t>
            </a:r>
          </a:p>
          <a:p>
            <a:pPr algn="just"/>
            <a:endParaRPr lang="en-US" sz="2400" dirty="0" smtClean="0">
              <a:solidFill>
                <a:schemeClr val="bg1"/>
              </a:solidFill>
              <a:latin typeface="Perpetua" pitchFamily="18" charset="0"/>
            </a:endParaRPr>
          </a:p>
          <a:p>
            <a:pPr algn="just"/>
            <a:r>
              <a:rPr lang="en-US" dirty="0" smtClean="0">
                <a:solidFill>
                  <a:schemeClr val="bg1"/>
                </a:solidFill>
                <a:latin typeface="Perpetua" pitchFamily="18" charset="0"/>
                <a:sym typeface="Wingdings"/>
              </a:rPr>
              <a:t></a:t>
            </a:r>
            <a:r>
              <a:rPr lang="en-US" sz="2400" dirty="0" smtClean="0">
                <a:solidFill>
                  <a:schemeClr val="bg1"/>
                </a:solidFill>
                <a:latin typeface="Perpetua" pitchFamily="18" charset="0"/>
                <a:sym typeface="Wingdings"/>
              </a:rPr>
              <a:t> </a:t>
            </a:r>
            <a:r>
              <a:rPr lang="en-US" sz="2400" dirty="0" smtClean="0">
                <a:solidFill>
                  <a:schemeClr val="bg1"/>
                </a:solidFill>
                <a:latin typeface="Perpetua" pitchFamily="18" charset="0"/>
              </a:rPr>
              <a:t>At least 4 P-</a:t>
            </a:r>
            <a:r>
              <a:rPr lang="en-US" sz="2400" dirty="0" err="1" smtClean="0">
                <a:solidFill>
                  <a:schemeClr val="bg1"/>
                </a:solidFill>
                <a:latin typeface="Perpetua" pitchFamily="18" charset="0"/>
              </a:rPr>
              <a:t>EQs</a:t>
            </a:r>
            <a:r>
              <a:rPr lang="en-US" sz="2400" dirty="0" smtClean="0">
                <a:solidFill>
                  <a:schemeClr val="bg1"/>
                </a:solidFill>
                <a:latin typeface="Perpetua" pitchFamily="18" charset="0"/>
              </a:rPr>
              <a:t> must be taken at Nazareth for students entering as freshmen. At least 2 P-</a:t>
            </a:r>
            <a:r>
              <a:rPr lang="en-US" sz="2400" dirty="0" err="1" smtClean="0">
                <a:solidFill>
                  <a:schemeClr val="bg1"/>
                </a:solidFill>
                <a:latin typeface="Perpetua" pitchFamily="18" charset="0"/>
              </a:rPr>
              <a:t>EQs</a:t>
            </a:r>
            <a:r>
              <a:rPr lang="en-US" sz="2400" dirty="0" smtClean="0">
                <a:solidFill>
                  <a:schemeClr val="bg1"/>
                </a:solidFill>
                <a:latin typeface="Perpetua" pitchFamily="18" charset="0"/>
              </a:rPr>
              <a:t> must be taken at Nazareth College for transfer students.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a:ln>
                <a:noFill/>
              </a:ln>
              <a:solidFill>
                <a:schemeClr val="bg1"/>
              </a:solidFill>
              <a:effectLst/>
              <a:uLnTx/>
              <a:uFillTx/>
              <a:latin typeface="Perpetua" pitchFamily="18" charset="0"/>
            </a:endParaRPr>
          </a:p>
        </p:txBody>
      </p:sp>
    </p:spTree>
  </p:cSld>
  <p:clrMapOvr>
    <a:masterClrMapping/>
  </p:clrMapOvr>
  <p:transition spd="med">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myth 2z.jpg"/>
          <p:cNvPicPr>
            <a:picLocks noChangeAspect="1"/>
          </p:cNvPicPr>
          <p:nvPr/>
        </p:nvPicPr>
        <p:blipFill>
          <a:blip r:embed="rId2" cstate="print"/>
          <a:srcRect l="31880" r="4541"/>
          <a:stretch>
            <a:fillRect/>
          </a:stretch>
        </p:blipFill>
        <p:spPr>
          <a:xfrm>
            <a:off x="7010400" y="0"/>
            <a:ext cx="2133600" cy="6858000"/>
          </a:xfrm>
          <a:prstGeom prst="rect">
            <a:avLst/>
          </a:prstGeom>
        </p:spPr>
      </p:pic>
      <p:sp>
        <p:nvSpPr>
          <p:cNvPr id="14" name="Rectangle 13"/>
          <p:cNvSpPr/>
          <p:nvPr/>
        </p:nvSpPr>
        <p:spPr>
          <a:xfrm>
            <a:off x="7010400" y="0"/>
            <a:ext cx="152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228600"/>
            <a:ext cx="7010400" cy="838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228600"/>
            <a:ext cx="7010400" cy="830997"/>
          </a:xfrm>
          <a:prstGeom prst="rect">
            <a:avLst/>
          </a:prstGeom>
          <a:noFill/>
        </p:spPr>
        <p:txBody>
          <a:bodyPr wrap="square" lIns="91440" tIns="45720" rIns="91440" bIns="45720">
            <a:spAutoFit/>
          </a:bodyPr>
          <a:lstStyle/>
          <a:p>
            <a:pPr algn="ctr"/>
            <a:r>
              <a:rPr lang="en-US" sz="4800" b="1" cap="none" spc="0" dirty="0" smtClean="0">
                <a:ln w="19050">
                  <a:solidFill>
                    <a:schemeClr val="bg1"/>
                  </a:solidFill>
                  <a:prstDash val="solid"/>
                </a:ln>
                <a:solidFill>
                  <a:schemeClr val="bg1"/>
                </a:solidFill>
                <a:effectLst>
                  <a:outerShdw blurRad="12700" dist="38100" dir="10800000" algn="r" rotWithShape="0">
                    <a:schemeClr val="bg1">
                      <a:alpha val="40000"/>
                    </a:schemeClr>
                  </a:outerShdw>
                </a:effectLst>
                <a:latin typeface="Shrewsbury" pitchFamily="18" charset="2"/>
              </a:rPr>
              <a:t>Degree Requirements</a:t>
            </a:r>
            <a:endParaRPr lang="en-US" sz="4800" b="1" cap="none" spc="0" dirty="0">
              <a:ln w="19050">
                <a:solidFill>
                  <a:schemeClr val="bg1"/>
                </a:solidFill>
                <a:prstDash val="solid"/>
              </a:ln>
              <a:solidFill>
                <a:schemeClr val="bg1"/>
              </a:solidFill>
              <a:effectLst>
                <a:outerShdw blurRad="12700" dist="38100" dir="10800000" algn="r" rotWithShape="0">
                  <a:schemeClr val="bg1">
                    <a:alpha val="40000"/>
                  </a:schemeClr>
                </a:outerShdw>
              </a:effectLst>
              <a:latin typeface="Shrewsbury" pitchFamily="18" charset="2"/>
            </a:endParaRPr>
          </a:p>
        </p:txBody>
      </p:sp>
      <p:sp>
        <p:nvSpPr>
          <p:cNvPr id="8" name="Content Placeholder 2"/>
          <p:cNvSpPr txBox="1">
            <a:spLocks/>
          </p:cNvSpPr>
          <p:nvPr/>
        </p:nvSpPr>
        <p:spPr>
          <a:xfrm>
            <a:off x="152400" y="1189037"/>
            <a:ext cx="6705600" cy="4525963"/>
          </a:xfrm>
          <a:prstGeom prst="rect">
            <a:avLst/>
          </a:prstGeom>
        </p:spPr>
        <p:txBody>
          <a:bodyPr vert="horz" lIns="91440" tIns="45720" rIns="91440" bIns="45720" rtlCol="0">
            <a:normAutofit/>
          </a:bodyPr>
          <a:lstStyle/>
          <a:p>
            <a:r>
              <a:rPr lang="en-US" dirty="0" smtClean="0">
                <a:solidFill>
                  <a:schemeClr val="bg1"/>
                </a:solidFill>
                <a:latin typeface="Perpetua" pitchFamily="18" charset="0"/>
                <a:sym typeface="Wingdings"/>
              </a:rPr>
              <a:t></a:t>
            </a:r>
            <a:r>
              <a:rPr lang="en-US" sz="3200" dirty="0" smtClean="0">
                <a:solidFill>
                  <a:schemeClr val="bg1"/>
                </a:solidFill>
                <a:latin typeface="Perpetua" pitchFamily="18" charset="0"/>
                <a:sym typeface="Wingdings"/>
              </a:rPr>
              <a:t> </a:t>
            </a:r>
            <a:r>
              <a:rPr lang="en-US" sz="2400" dirty="0" smtClean="0">
                <a:solidFill>
                  <a:schemeClr val="bg1"/>
                </a:solidFill>
                <a:latin typeface="Perpetua" pitchFamily="18" charset="0"/>
              </a:rPr>
              <a:t>Students still need to complete a minimum of </a:t>
            </a:r>
            <a:r>
              <a:rPr lang="en-US" sz="2400" b="1" dirty="0" smtClean="0">
                <a:solidFill>
                  <a:schemeClr val="bg1"/>
                </a:solidFill>
                <a:latin typeface="Perpetua" pitchFamily="18" charset="0"/>
              </a:rPr>
              <a:t>120</a:t>
            </a:r>
            <a:r>
              <a:rPr lang="en-US" sz="2400" dirty="0" smtClean="0">
                <a:solidFill>
                  <a:schemeClr val="bg1"/>
                </a:solidFill>
                <a:latin typeface="Perpetua" pitchFamily="18" charset="0"/>
              </a:rPr>
              <a:t> credits to earn a bachelor’s degree</a:t>
            </a:r>
          </a:p>
          <a:p>
            <a:endParaRPr lang="en-US" sz="2400" dirty="0" smtClean="0">
              <a:solidFill>
                <a:schemeClr val="bg1"/>
              </a:solidFill>
              <a:latin typeface="Perpetua" pitchFamily="18" charset="0"/>
            </a:endParaRPr>
          </a:p>
          <a:p>
            <a:r>
              <a:rPr lang="en-US" dirty="0" smtClean="0">
                <a:solidFill>
                  <a:schemeClr val="bg1"/>
                </a:solidFill>
                <a:latin typeface="Perpetua" pitchFamily="18" charset="0"/>
                <a:sym typeface="Wingdings"/>
              </a:rPr>
              <a:t></a:t>
            </a:r>
            <a:r>
              <a:rPr lang="en-US" sz="2400" dirty="0" smtClean="0">
                <a:solidFill>
                  <a:schemeClr val="bg1"/>
                </a:solidFill>
                <a:latin typeface="Perpetua" pitchFamily="18" charset="0"/>
                <a:sym typeface="Wingdings"/>
              </a:rPr>
              <a:t> </a:t>
            </a:r>
            <a:r>
              <a:rPr lang="en-US" sz="2400" dirty="0" smtClean="0">
                <a:solidFill>
                  <a:schemeClr val="bg1"/>
                </a:solidFill>
                <a:latin typeface="Perpetua" pitchFamily="18" charset="0"/>
              </a:rPr>
              <a:t>Students still need to complete the </a:t>
            </a:r>
            <a:r>
              <a:rPr lang="en-US" sz="2400" u="sng" dirty="0" smtClean="0">
                <a:solidFill>
                  <a:schemeClr val="bg1"/>
                </a:solidFill>
                <a:latin typeface="Perpetua" pitchFamily="18" charset="0"/>
              </a:rPr>
              <a:t>minimum</a:t>
            </a:r>
            <a:r>
              <a:rPr lang="en-US" sz="2400" dirty="0" smtClean="0">
                <a:solidFill>
                  <a:schemeClr val="bg1"/>
                </a:solidFill>
                <a:latin typeface="Perpetua" pitchFamily="18" charset="0"/>
              </a:rPr>
              <a:t> number of liberal arts credits required for their degree type:</a:t>
            </a:r>
          </a:p>
          <a:p>
            <a:pPr lvl="2">
              <a:buFont typeface="Arial" pitchFamily="34" charset="0"/>
              <a:buChar char="•"/>
            </a:pPr>
            <a:r>
              <a:rPr lang="en-US" sz="2000" dirty="0" smtClean="0">
                <a:solidFill>
                  <a:schemeClr val="bg1"/>
                </a:solidFill>
                <a:latin typeface="Perpetua" pitchFamily="18" charset="0"/>
              </a:rPr>
              <a:t> B.A. degree requires 90 liberal arts credits</a:t>
            </a:r>
          </a:p>
          <a:p>
            <a:pPr lvl="2">
              <a:buFont typeface="Arial" pitchFamily="34" charset="0"/>
              <a:buChar char="•"/>
            </a:pPr>
            <a:r>
              <a:rPr lang="en-US" sz="2000" dirty="0" smtClean="0">
                <a:solidFill>
                  <a:schemeClr val="bg1"/>
                </a:solidFill>
                <a:latin typeface="Perpetua" pitchFamily="18" charset="0"/>
              </a:rPr>
              <a:t> B.S. degree requires 60 liberal arts credits</a:t>
            </a:r>
          </a:p>
          <a:p>
            <a:pPr lvl="2">
              <a:buFont typeface="Arial" pitchFamily="34" charset="0"/>
              <a:buChar char="•"/>
            </a:pPr>
            <a:r>
              <a:rPr lang="en-US" sz="2000" dirty="0" smtClean="0">
                <a:solidFill>
                  <a:schemeClr val="bg1"/>
                </a:solidFill>
                <a:latin typeface="Perpetua" pitchFamily="18" charset="0"/>
              </a:rPr>
              <a:t> </a:t>
            </a:r>
            <a:r>
              <a:rPr lang="en-US" sz="2000" dirty="0" err="1" smtClean="0">
                <a:solidFill>
                  <a:schemeClr val="bg1"/>
                </a:solidFill>
                <a:latin typeface="Perpetua" pitchFamily="18" charset="0"/>
              </a:rPr>
              <a:t>MUS.B</a:t>
            </a:r>
            <a:r>
              <a:rPr lang="en-US" sz="2000" dirty="0" smtClean="0">
                <a:solidFill>
                  <a:schemeClr val="bg1"/>
                </a:solidFill>
                <a:latin typeface="Perpetua" pitchFamily="18" charset="0"/>
              </a:rPr>
              <a:t> degree requires 45 liberal arts credits</a:t>
            </a:r>
          </a:p>
          <a:p>
            <a:pPr lvl="2">
              <a:buFont typeface="Arial" pitchFamily="34" charset="0"/>
              <a:buChar char="•"/>
            </a:pPr>
            <a:r>
              <a:rPr lang="en-US" sz="2000" dirty="0" smtClean="0">
                <a:solidFill>
                  <a:schemeClr val="bg1"/>
                </a:solidFill>
                <a:latin typeface="Perpetua" pitchFamily="18" charset="0"/>
              </a:rPr>
              <a:t> </a:t>
            </a:r>
            <a:r>
              <a:rPr lang="en-US" sz="2000" dirty="0" err="1" smtClean="0">
                <a:solidFill>
                  <a:schemeClr val="bg1"/>
                </a:solidFill>
                <a:latin typeface="Perpetua" pitchFamily="18" charset="0"/>
              </a:rPr>
              <a:t>B.F.A.</a:t>
            </a:r>
            <a:r>
              <a:rPr lang="en-US" sz="2000" dirty="0" smtClean="0">
                <a:solidFill>
                  <a:schemeClr val="bg1"/>
                </a:solidFill>
                <a:latin typeface="Perpetua" pitchFamily="18" charset="0"/>
              </a:rPr>
              <a:t> degree requires 30 liberal arts credits</a:t>
            </a:r>
          </a:p>
          <a:p>
            <a:pPr marL="0" marR="0" lvl="0" indent="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schemeClr val="bg1"/>
              </a:solidFill>
              <a:effectLst/>
              <a:uLnTx/>
              <a:uFillTx/>
              <a:latin typeface="Perpetua" pitchFamily="18" charset="0"/>
            </a:endParaRPr>
          </a:p>
        </p:txBody>
      </p:sp>
    </p:spTree>
  </p:cSld>
  <p:clrMapOvr>
    <a:masterClrMapping/>
  </p:clrMapOvr>
  <p:transition spd="med">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myth 1.JPG"/>
          <p:cNvPicPr>
            <a:picLocks noGrp="1" noChangeAspect="1"/>
          </p:cNvPicPr>
          <p:nvPr>
            <p:ph idx="1"/>
          </p:nvPr>
        </p:nvPicPr>
        <p:blipFill>
          <a:blip r:embed="rId2" cstate="print"/>
          <a:stretch>
            <a:fillRect/>
          </a:stretch>
        </p:blipFill>
        <p:spPr>
          <a:xfrm>
            <a:off x="0" y="0"/>
            <a:ext cx="9144001" cy="6858000"/>
          </a:xfrm>
        </p:spPr>
      </p:pic>
      <p:sp>
        <p:nvSpPr>
          <p:cNvPr id="7" name="Rectangle 6"/>
          <p:cNvSpPr/>
          <p:nvPr/>
        </p:nvSpPr>
        <p:spPr>
          <a:xfrm>
            <a:off x="4419600" y="1466671"/>
            <a:ext cx="4800600" cy="1061829"/>
          </a:xfrm>
          <a:prstGeom prst="rect">
            <a:avLst/>
          </a:prstGeom>
          <a:noFill/>
        </p:spPr>
        <p:txBody>
          <a:bodyPr wrap="square" lIns="91440" tIns="45720" rIns="91440" bIns="45720">
            <a:spAutoFit/>
          </a:bodyPr>
          <a:lstStyle/>
          <a:p>
            <a:pPr algn="ctr"/>
            <a:r>
              <a:rPr lang="en-US" sz="6300" b="1" dirty="0" smtClean="0">
                <a:ln w="19050">
                  <a:solidFill>
                    <a:schemeClr val="tx1"/>
                  </a:solidFill>
                  <a:prstDash val="solid"/>
                </a:ln>
                <a:effectLst>
                  <a:outerShdw blurRad="215900" dir="10140000" sx="106000" sy="106000" rotWithShape="0">
                    <a:schemeClr val="bg1">
                      <a:alpha val="59000"/>
                    </a:schemeClr>
                  </a:outerShdw>
                </a:effectLst>
                <a:latin typeface="Shrewsbury" pitchFamily="18" charset="2"/>
              </a:rPr>
              <a:t>Questions?</a:t>
            </a:r>
            <a:endParaRPr lang="en-US" sz="6300" b="1" cap="none" spc="0" dirty="0">
              <a:ln w="19050">
                <a:solidFill>
                  <a:schemeClr val="tx1"/>
                </a:solidFill>
                <a:prstDash val="solid"/>
              </a:ln>
              <a:effectLst>
                <a:outerShdw blurRad="215900" dir="10140000" sx="106000" sy="106000" rotWithShape="0">
                  <a:schemeClr val="bg1">
                    <a:alpha val="59000"/>
                  </a:schemeClr>
                </a:outerShdw>
              </a:effectLst>
              <a:latin typeface="Shrewsbury" pitchFamily="18" charset="2"/>
            </a:endParaRPr>
          </a:p>
        </p:txBody>
      </p:sp>
      <p:sp>
        <p:nvSpPr>
          <p:cNvPr id="5" name="TextBox 4"/>
          <p:cNvSpPr txBox="1"/>
          <p:nvPr/>
        </p:nvSpPr>
        <p:spPr>
          <a:xfrm>
            <a:off x="5105400" y="2590800"/>
            <a:ext cx="3643049" cy="461665"/>
          </a:xfrm>
          <a:prstGeom prst="rect">
            <a:avLst/>
          </a:prstGeom>
          <a:noFill/>
        </p:spPr>
        <p:txBody>
          <a:bodyPr wrap="none" rtlCol="0">
            <a:spAutoFit/>
          </a:bodyPr>
          <a:lstStyle/>
          <a:p>
            <a:r>
              <a:rPr lang="en-US" sz="2400" dirty="0" smtClean="0"/>
              <a:t>Visit the </a:t>
            </a:r>
            <a:r>
              <a:rPr lang="en-US" sz="2400" dirty="0" smtClean="0">
                <a:hlinkClick r:id="rId3"/>
              </a:rPr>
              <a:t>Core 2013 Website</a:t>
            </a:r>
            <a:endParaRPr lang="en-US" sz="2400" dirty="0"/>
          </a:p>
        </p:txBody>
      </p:sp>
    </p:spTree>
  </p:cSld>
  <p:clrMapOvr>
    <a:masterClrMapping/>
  </p:clrMapOvr>
  <p:transition spd="med">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myth 2z.jpg"/>
          <p:cNvPicPr>
            <a:picLocks noChangeAspect="1"/>
          </p:cNvPicPr>
          <p:nvPr/>
        </p:nvPicPr>
        <p:blipFill>
          <a:blip r:embed="rId2" cstate="print"/>
          <a:srcRect l="47774" r="4541"/>
          <a:stretch>
            <a:fillRect/>
          </a:stretch>
        </p:blipFill>
        <p:spPr>
          <a:xfrm>
            <a:off x="7543800" y="0"/>
            <a:ext cx="1600200" cy="6858000"/>
          </a:xfrm>
          <a:prstGeom prst="rect">
            <a:avLst/>
          </a:prstGeom>
        </p:spPr>
      </p:pic>
      <p:sp>
        <p:nvSpPr>
          <p:cNvPr id="15" name="Rectangle 14"/>
          <p:cNvSpPr/>
          <p:nvPr/>
        </p:nvSpPr>
        <p:spPr>
          <a:xfrm>
            <a:off x="0" y="228600"/>
            <a:ext cx="7467600" cy="838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228600"/>
            <a:ext cx="7467600" cy="830997"/>
          </a:xfrm>
          <a:prstGeom prst="rect">
            <a:avLst/>
          </a:prstGeom>
          <a:noFill/>
        </p:spPr>
        <p:txBody>
          <a:bodyPr wrap="square" lIns="91440" tIns="45720" rIns="91440" bIns="45720">
            <a:spAutoFit/>
          </a:bodyPr>
          <a:lstStyle/>
          <a:p>
            <a:pPr algn="ctr"/>
            <a:r>
              <a:rPr lang="en-US" sz="4800" b="1" cap="none" spc="0" dirty="0" smtClean="0">
                <a:ln w="19050">
                  <a:solidFill>
                    <a:schemeClr val="bg1"/>
                  </a:solidFill>
                  <a:prstDash val="solid"/>
                </a:ln>
                <a:solidFill>
                  <a:schemeClr val="bg1"/>
                </a:solidFill>
                <a:effectLst>
                  <a:outerShdw blurRad="12700" dist="38100" dir="10800000" algn="r" rotWithShape="0">
                    <a:schemeClr val="bg1">
                      <a:alpha val="40000"/>
                    </a:schemeClr>
                  </a:outerShdw>
                </a:effectLst>
                <a:latin typeface="Shrewsbury" pitchFamily="18" charset="2"/>
              </a:rPr>
              <a:t>Overview of Core 2013</a:t>
            </a:r>
            <a:endParaRPr lang="en-US" sz="4800" b="1" cap="none" spc="0" dirty="0">
              <a:ln w="19050">
                <a:solidFill>
                  <a:schemeClr val="bg1"/>
                </a:solidFill>
                <a:prstDash val="solid"/>
              </a:ln>
              <a:solidFill>
                <a:schemeClr val="bg1"/>
              </a:solidFill>
              <a:effectLst>
                <a:outerShdw blurRad="12700" dist="38100" dir="10800000" algn="r" rotWithShape="0">
                  <a:schemeClr val="bg1">
                    <a:alpha val="40000"/>
                  </a:schemeClr>
                </a:outerShdw>
              </a:effectLst>
              <a:latin typeface="Shrewsbury" pitchFamily="18" charset="2"/>
            </a:endParaRPr>
          </a:p>
        </p:txBody>
      </p:sp>
      <p:grpSp>
        <p:nvGrpSpPr>
          <p:cNvPr id="11" name="Group 10"/>
          <p:cNvGrpSpPr/>
          <p:nvPr/>
        </p:nvGrpSpPr>
        <p:grpSpPr>
          <a:xfrm>
            <a:off x="0" y="1447800"/>
            <a:ext cx="7543800" cy="4267200"/>
            <a:chOff x="0" y="1295400"/>
            <a:chExt cx="7543800" cy="4267200"/>
          </a:xfrm>
        </p:grpSpPr>
        <p:pic>
          <p:nvPicPr>
            <p:cNvPr id="6" name="Picture 5" descr="Core Chart.jpg"/>
            <p:cNvPicPr>
              <a:picLocks noChangeAspect="1"/>
            </p:cNvPicPr>
            <p:nvPr/>
          </p:nvPicPr>
          <p:blipFill>
            <a:blip r:embed="rId3" cstate="print"/>
            <a:srcRect t="16664" r="1022" b="8731"/>
            <a:stretch>
              <a:fillRect/>
            </a:stretch>
          </p:blipFill>
          <p:spPr>
            <a:xfrm>
              <a:off x="14749" y="1295400"/>
              <a:ext cx="7452851" cy="4038600"/>
            </a:xfrm>
            <a:prstGeom prst="rect">
              <a:avLst/>
            </a:prstGeom>
          </p:spPr>
        </p:pic>
        <p:pic>
          <p:nvPicPr>
            <p:cNvPr id="8" name="Picture 7" descr="Core Chart.jpg"/>
            <p:cNvPicPr>
              <a:picLocks noChangeAspect="1"/>
            </p:cNvPicPr>
            <p:nvPr/>
          </p:nvPicPr>
          <p:blipFill>
            <a:blip r:embed="rId4" cstate="print"/>
            <a:srcRect t="95355"/>
            <a:stretch>
              <a:fillRect/>
            </a:stretch>
          </p:blipFill>
          <p:spPr>
            <a:xfrm>
              <a:off x="0" y="5302783"/>
              <a:ext cx="7543800" cy="259817"/>
            </a:xfrm>
            <a:prstGeom prst="rect">
              <a:avLst/>
            </a:prstGeom>
          </p:spPr>
        </p:pic>
      </p:grpSp>
      <p:sp>
        <p:nvSpPr>
          <p:cNvPr id="9" name="Rectangle 8"/>
          <p:cNvSpPr/>
          <p:nvPr/>
        </p:nvSpPr>
        <p:spPr>
          <a:xfrm>
            <a:off x="7467600" y="0"/>
            <a:ext cx="152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1447800"/>
            <a:ext cx="7467600" cy="4267200"/>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myth 2z.jpg"/>
          <p:cNvPicPr>
            <a:picLocks noChangeAspect="1"/>
          </p:cNvPicPr>
          <p:nvPr/>
        </p:nvPicPr>
        <p:blipFill>
          <a:blip r:embed="rId2" cstate="print"/>
          <a:srcRect l="31880" r="4541"/>
          <a:stretch>
            <a:fillRect/>
          </a:stretch>
        </p:blipFill>
        <p:spPr>
          <a:xfrm>
            <a:off x="7010400" y="0"/>
            <a:ext cx="2133600" cy="6858000"/>
          </a:xfrm>
          <a:prstGeom prst="rect">
            <a:avLst/>
          </a:prstGeom>
        </p:spPr>
      </p:pic>
      <p:sp>
        <p:nvSpPr>
          <p:cNvPr id="14" name="Rectangle 13"/>
          <p:cNvSpPr/>
          <p:nvPr/>
        </p:nvSpPr>
        <p:spPr>
          <a:xfrm>
            <a:off x="7010400" y="0"/>
            <a:ext cx="152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228600"/>
            <a:ext cx="7010400" cy="838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228600"/>
            <a:ext cx="7010400" cy="830997"/>
          </a:xfrm>
          <a:prstGeom prst="rect">
            <a:avLst/>
          </a:prstGeom>
          <a:noFill/>
        </p:spPr>
        <p:txBody>
          <a:bodyPr wrap="square" lIns="91440" tIns="45720" rIns="91440" bIns="45720">
            <a:spAutoFit/>
          </a:bodyPr>
          <a:lstStyle/>
          <a:p>
            <a:pPr algn="ctr"/>
            <a:r>
              <a:rPr lang="en-US" sz="4800" b="1" cap="none" spc="0" dirty="0" smtClean="0">
                <a:ln w="19050">
                  <a:solidFill>
                    <a:schemeClr val="bg1"/>
                  </a:solidFill>
                  <a:prstDash val="solid"/>
                </a:ln>
                <a:solidFill>
                  <a:schemeClr val="bg1"/>
                </a:solidFill>
                <a:effectLst>
                  <a:outerShdw blurRad="12700" dist="38100" dir="10800000" algn="r" rotWithShape="0">
                    <a:schemeClr val="bg1">
                      <a:alpha val="40000"/>
                    </a:schemeClr>
                  </a:outerShdw>
                </a:effectLst>
                <a:latin typeface="Shrewsbury" pitchFamily="18" charset="2"/>
              </a:rPr>
              <a:t>Portfolio </a:t>
            </a:r>
            <a:r>
              <a:rPr lang="en-US" sz="4800" b="1" cap="none" spc="0" dirty="0" smtClean="0">
                <a:ln w="19050">
                  <a:solidFill>
                    <a:schemeClr val="bg1"/>
                  </a:solidFill>
                  <a:prstDash val="solid"/>
                </a:ln>
                <a:solidFill>
                  <a:schemeClr val="bg1"/>
                </a:solidFill>
                <a:effectLst>
                  <a:outerShdw blurRad="12700" dist="38100" dir="10800000" algn="r" rotWithShape="0">
                    <a:schemeClr val="bg1">
                      <a:alpha val="40000"/>
                    </a:schemeClr>
                  </a:outerShdw>
                </a:effectLst>
              </a:rPr>
              <a:t>@</a:t>
            </a:r>
            <a:r>
              <a:rPr lang="en-US" sz="4800" b="1" cap="none" spc="0" dirty="0" smtClean="0">
                <a:ln w="19050">
                  <a:solidFill>
                    <a:schemeClr val="bg1"/>
                  </a:solidFill>
                  <a:prstDash val="solid"/>
                </a:ln>
                <a:solidFill>
                  <a:schemeClr val="bg1"/>
                </a:solidFill>
                <a:effectLst>
                  <a:outerShdw blurRad="12700" dist="38100" dir="10800000" algn="r" rotWithShape="0">
                    <a:schemeClr val="bg1">
                      <a:alpha val="40000"/>
                    </a:schemeClr>
                  </a:outerShdw>
                </a:effectLst>
                <a:latin typeface="Shrewsbury" pitchFamily="18" charset="2"/>
              </a:rPr>
              <a:t> </a:t>
            </a:r>
            <a:r>
              <a:rPr lang="en-US" sz="4800" b="1" cap="none" spc="0" dirty="0" err="1" smtClean="0">
                <a:ln w="19050">
                  <a:solidFill>
                    <a:schemeClr val="bg1"/>
                  </a:solidFill>
                  <a:prstDash val="solid"/>
                </a:ln>
                <a:solidFill>
                  <a:schemeClr val="bg1"/>
                </a:solidFill>
                <a:effectLst>
                  <a:outerShdw blurRad="12700" dist="38100" dir="10800000" algn="r" rotWithShape="0">
                    <a:schemeClr val="bg1">
                      <a:alpha val="40000"/>
                    </a:schemeClr>
                  </a:outerShdw>
                </a:effectLst>
                <a:latin typeface="Shrewsbury" pitchFamily="18" charset="2"/>
              </a:rPr>
              <a:t>Naz</a:t>
            </a:r>
            <a:endParaRPr lang="en-US" sz="4800" b="1" cap="none" spc="0" dirty="0">
              <a:ln w="19050">
                <a:solidFill>
                  <a:schemeClr val="bg1"/>
                </a:solidFill>
                <a:prstDash val="solid"/>
              </a:ln>
              <a:solidFill>
                <a:schemeClr val="bg1"/>
              </a:solidFill>
              <a:effectLst>
                <a:outerShdw blurRad="12700" dist="38100" dir="10800000" algn="r" rotWithShape="0">
                  <a:schemeClr val="bg1">
                    <a:alpha val="40000"/>
                  </a:schemeClr>
                </a:outerShdw>
              </a:effectLst>
              <a:latin typeface="Shrewsbury" pitchFamily="18" charset="2"/>
            </a:endParaRPr>
          </a:p>
        </p:txBody>
      </p:sp>
      <p:sp>
        <p:nvSpPr>
          <p:cNvPr id="8" name="Content Placeholder 5"/>
          <p:cNvSpPr txBox="1">
            <a:spLocks/>
          </p:cNvSpPr>
          <p:nvPr/>
        </p:nvSpPr>
        <p:spPr>
          <a:xfrm>
            <a:off x="76200" y="1295400"/>
            <a:ext cx="6858000" cy="4953000"/>
          </a:xfrm>
          <a:prstGeom prst="rect">
            <a:avLst/>
          </a:prstGeom>
        </p:spPr>
        <p:txBody>
          <a:bodyPr vert="horz" lIns="91440" tIns="45720" rIns="91440" bIns="45720" rtlCol="0">
            <a:normAutofit/>
          </a:bodyPr>
          <a:lstStyle/>
          <a:p>
            <a:pPr lvl="0" algn="just">
              <a:spcBef>
                <a:spcPct val="20000"/>
              </a:spcBef>
            </a:pPr>
            <a:r>
              <a:rPr lang="en-US" dirty="0" smtClean="0">
                <a:solidFill>
                  <a:schemeClr val="bg1"/>
                </a:solidFill>
                <a:latin typeface="Perpetua" pitchFamily="18" charset="0"/>
                <a:sym typeface="Wingdings"/>
              </a:rPr>
              <a:t> </a:t>
            </a:r>
            <a:r>
              <a:rPr lang="en-US" sz="2600" dirty="0" smtClean="0">
                <a:solidFill>
                  <a:schemeClr val="bg1"/>
                </a:solidFill>
                <a:latin typeface="Perpetua" pitchFamily="18" charset="0"/>
                <a:sym typeface="Wingdings"/>
              </a:rPr>
              <a:t>Abbreviation: </a:t>
            </a:r>
            <a:r>
              <a:rPr lang="en-US" sz="2600" dirty="0" err="1" smtClean="0">
                <a:solidFill>
                  <a:schemeClr val="bg1"/>
                </a:solidFill>
                <a:latin typeface="Perpetua" pitchFamily="18" charset="0"/>
                <a:sym typeface="Wingdings"/>
              </a:rPr>
              <a:t>P@N</a:t>
            </a:r>
            <a:endParaRPr lang="en-US" sz="2600" dirty="0" smtClean="0">
              <a:solidFill>
                <a:schemeClr val="bg1"/>
              </a:solidFill>
              <a:latin typeface="Perpetua" pitchFamily="18" charset="0"/>
              <a:sym typeface="Wingdings"/>
            </a:endParaRPr>
          </a:p>
          <a:p>
            <a:pPr lvl="0" algn="just">
              <a:spcBef>
                <a:spcPct val="20000"/>
              </a:spcBef>
            </a:pPr>
            <a:endParaRPr lang="en-US" sz="1600" dirty="0" smtClean="0">
              <a:solidFill>
                <a:schemeClr val="bg1"/>
              </a:solidFill>
              <a:latin typeface="Perpetua" pitchFamily="18" charset="0"/>
              <a:sym typeface="Wingdings"/>
            </a:endParaRPr>
          </a:p>
          <a:p>
            <a:pPr lvl="0" algn="just">
              <a:spcBef>
                <a:spcPct val="20000"/>
              </a:spcBef>
            </a:pPr>
            <a:r>
              <a:rPr lang="en-US" dirty="0" smtClean="0">
                <a:solidFill>
                  <a:schemeClr val="bg1"/>
                </a:solidFill>
                <a:latin typeface="Perpetua" pitchFamily="18" charset="0"/>
                <a:sym typeface="Wingdings"/>
              </a:rPr>
              <a:t> </a:t>
            </a:r>
            <a:r>
              <a:rPr kumimoji="0" lang="en-US" sz="2600" b="0" i="0" u="none" strike="noStrike" kern="1200" cap="none" spc="0" normalizeH="0" baseline="0" noProof="0" dirty="0" smtClean="0">
                <a:ln>
                  <a:noFill/>
                </a:ln>
                <a:solidFill>
                  <a:schemeClr val="bg1"/>
                </a:solidFill>
                <a:effectLst/>
                <a:uLnTx/>
                <a:uFillTx/>
                <a:latin typeface="Perpetua" pitchFamily="18" charset="0"/>
              </a:rPr>
              <a:t>In each Core course/activity (FYS, ACS, P-</a:t>
            </a:r>
            <a:r>
              <a:rPr kumimoji="0" lang="en-US" sz="2600" b="0" i="0" u="none" strike="noStrike" kern="1200" cap="none" spc="0" normalizeH="0" baseline="0" noProof="0" dirty="0" err="1" smtClean="0">
                <a:ln>
                  <a:noFill/>
                </a:ln>
                <a:solidFill>
                  <a:schemeClr val="bg1"/>
                </a:solidFill>
                <a:effectLst/>
                <a:uLnTx/>
                <a:uFillTx/>
                <a:latin typeface="Perpetua" pitchFamily="18" charset="0"/>
              </a:rPr>
              <a:t>EQ</a:t>
            </a:r>
            <a:r>
              <a:rPr kumimoji="0" lang="en-US" sz="2600" b="0" i="0" u="none" strike="noStrike" kern="1200" cap="none" spc="0" normalizeH="0" baseline="0" noProof="0" dirty="0" smtClean="0">
                <a:ln>
                  <a:noFill/>
                </a:ln>
                <a:solidFill>
                  <a:schemeClr val="bg1"/>
                </a:solidFill>
                <a:effectLst/>
                <a:uLnTx/>
                <a:uFillTx/>
                <a:latin typeface="Perpetua" pitchFamily="18" charset="0"/>
              </a:rPr>
              <a:t>, IS course, EL) students upload an artifact into </a:t>
            </a:r>
            <a:r>
              <a:rPr kumimoji="0" lang="en-US" sz="2600" b="0" i="0" u="none" strike="noStrike" kern="1200" cap="none" spc="0" normalizeH="0" baseline="0" noProof="0" dirty="0" err="1" smtClean="0">
                <a:ln>
                  <a:noFill/>
                </a:ln>
                <a:solidFill>
                  <a:schemeClr val="bg1"/>
                </a:solidFill>
                <a:effectLst/>
                <a:uLnTx/>
                <a:uFillTx/>
                <a:latin typeface="Perpetua" pitchFamily="18" charset="0"/>
              </a:rPr>
              <a:t>P@N</a:t>
            </a:r>
            <a:endParaRPr kumimoji="0" lang="en-US" sz="2600" b="0" i="0" u="none" strike="noStrike" kern="1200" cap="none" spc="0" normalizeH="0" baseline="0" noProof="0" dirty="0" smtClean="0">
              <a:ln>
                <a:noFill/>
              </a:ln>
              <a:solidFill>
                <a:schemeClr val="bg1"/>
              </a:solidFill>
              <a:effectLst/>
              <a:uLnTx/>
              <a:uFillTx/>
              <a:latin typeface="Perpetua" pitchFamily="18" charset="0"/>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600" b="0" i="0" u="none" strike="noStrike" kern="1200" cap="none" spc="0" normalizeH="0" baseline="0" noProof="0" dirty="0" smtClean="0">
              <a:ln>
                <a:noFill/>
              </a:ln>
              <a:solidFill>
                <a:schemeClr val="bg1"/>
              </a:solidFill>
              <a:effectLst/>
              <a:uLnTx/>
              <a:uFillTx/>
              <a:latin typeface="Perpetua" pitchFamily="18" charset="0"/>
            </a:endParaRPr>
          </a:p>
          <a:p>
            <a:pPr lvl="0">
              <a:spcBef>
                <a:spcPct val="20000"/>
              </a:spcBef>
            </a:pPr>
            <a:r>
              <a:rPr lang="en-US" dirty="0" smtClean="0">
                <a:solidFill>
                  <a:schemeClr val="bg1"/>
                </a:solidFill>
                <a:latin typeface="Perpetua" pitchFamily="18" charset="0"/>
                <a:sym typeface="Wingdings"/>
              </a:rPr>
              <a:t> </a:t>
            </a:r>
            <a:r>
              <a:rPr kumimoji="0" lang="en-US" sz="2600" b="0" i="0" u="none" strike="noStrike" kern="1200" cap="none" spc="0" normalizeH="0" baseline="0" noProof="0" dirty="0" smtClean="0">
                <a:ln>
                  <a:noFill/>
                </a:ln>
                <a:solidFill>
                  <a:schemeClr val="bg1"/>
                </a:solidFill>
                <a:effectLst/>
                <a:uLnTx/>
                <a:uFillTx/>
                <a:latin typeface="Perpetua" pitchFamily="18" charset="0"/>
              </a:rPr>
              <a:t>When they engage in the Core Milestone Experience (CME), students formally reflect on these artifacts in relation to the particular question they have chosen to explore in their Integrative Studies</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a:ln>
                <a:noFill/>
              </a:ln>
              <a:solidFill>
                <a:schemeClr val="bg1"/>
              </a:solidFill>
              <a:effectLst/>
              <a:uLnTx/>
              <a:uFillTx/>
              <a:latin typeface="Perpetua" pitchFamily="18" charset="0"/>
            </a:endParaRPr>
          </a:p>
        </p:txBody>
      </p:sp>
    </p:spTree>
  </p:cSld>
  <p:clrMapOvr>
    <a:masterClrMapping/>
  </p:clrMapOvr>
  <p:transition spd="med">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myth 2z.jpg"/>
          <p:cNvPicPr>
            <a:picLocks noChangeAspect="1"/>
          </p:cNvPicPr>
          <p:nvPr/>
        </p:nvPicPr>
        <p:blipFill>
          <a:blip r:embed="rId2" cstate="print"/>
          <a:srcRect l="31880" r="4541"/>
          <a:stretch>
            <a:fillRect/>
          </a:stretch>
        </p:blipFill>
        <p:spPr>
          <a:xfrm>
            <a:off x="7010400" y="0"/>
            <a:ext cx="2133600" cy="6858000"/>
          </a:xfrm>
          <a:prstGeom prst="rect">
            <a:avLst/>
          </a:prstGeom>
        </p:spPr>
      </p:pic>
      <p:sp>
        <p:nvSpPr>
          <p:cNvPr id="14" name="Rectangle 13"/>
          <p:cNvSpPr/>
          <p:nvPr/>
        </p:nvSpPr>
        <p:spPr>
          <a:xfrm>
            <a:off x="7010400" y="0"/>
            <a:ext cx="152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228600"/>
            <a:ext cx="7010400" cy="838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304800"/>
            <a:ext cx="7010400" cy="692497"/>
          </a:xfrm>
          <a:prstGeom prst="rect">
            <a:avLst/>
          </a:prstGeom>
          <a:noFill/>
        </p:spPr>
        <p:txBody>
          <a:bodyPr wrap="square" lIns="91440" tIns="45720" rIns="91440" bIns="45720">
            <a:spAutoFit/>
          </a:bodyPr>
          <a:lstStyle/>
          <a:p>
            <a:pPr algn="ctr"/>
            <a:r>
              <a:rPr lang="en-US" sz="3900" b="1" cap="none" spc="0" dirty="0" smtClean="0">
                <a:ln w="19050">
                  <a:solidFill>
                    <a:schemeClr val="bg1"/>
                  </a:solidFill>
                  <a:prstDash val="solid"/>
                </a:ln>
                <a:solidFill>
                  <a:schemeClr val="bg1"/>
                </a:solidFill>
                <a:effectLst>
                  <a:outerShdw blurRad="12700" dist="38100" dir="10800000" algn="r" rotWithShape="0">
                    <a:schemeClr val="bg1">
                      <a:alpha val="40000"/>
                    </a:schemeClr>
                  </a:outerShdw>
                </a:effectLst>
                <a:latin typeface="Shrewsbury" pitchFamily="18" charset="2"/>
              </a:rPr>
              <a:t>Academic &amp; College Success</a:t>
            </a:r>
            <a:endParaRPr lang="en-US" sz="3900" b="1" cap="none" spc="0" dirty="0">
              <a:ln w="19050">
                <a:solidFill>
                  <a:schemeClr val="bg1"/>
                </a:solidFill>
                <a:prstDash val="solid"/>
              </a:ln>
              <a:solidFill>
                <a:schemeClr val="bg1"/>
              </a:solidFill>
              <a:effectLst>
                <a:outerShdw blurRad="12700" dist="38100" dir="10800000" algn="r" rotWithShape="0">
                  <a:schemeClr val="bg1">
                    <a:alpha val="40000"/>
                  </a:schemeClr>
                </a:outerShdw>
              </a:effectLst>
              <a:latin typeface="Shrewsbury" pitchFamily="18" charset="2"/>
            </a:endParaRPr>
          </a:p>
        </p:txBody>
      </p:sp>
      <p:sp>
        <p:nvSpPr>
          <p:cNvPr id="6" name="Content Placeholder 2"/>
          <p:cNvSpPr txBox="1">
            <a:spLocks/>
          </p:cNvSpPr>
          <p:nvPr/>
        </p:nvSpPr>
        <p:spPr>
          <a:xfrm>
            <a:off x="76200" y="1295400"/>
            <a:ext cx="6858000" cy="5181600"/>
          </a:xfrm>
          <a:prstGeom prst="rect">
            <a:avLst/>
          </a:prstGeom>
        </p:spPr>
        <p:txBody>
          <a:bodyPr vert="horz" lIns="91440" tIns="45720" rIns="91440" bIns="45720" rtlCol="0">
            <a:normAutofit/>
          </a:bodyPr>
          <a:lstStyle/>
          <a:p>
            <a:pPr lvl="0" algn="just">
              <a:spcBef>
                <a:spcPct val="20000"/>
              </a:spcBef>
            </a:pPr>
            <a:r>
              <a:rPr lang="en-US" dirty="0" smtClean="0">
                <a:solidFill>
                  <a:schemeClr val="bg1"/>
                </a:solidFill>
                <a:latin typeface="Perpetua" pitchFamily="18" charset="0"/>
                <a:sym typeface="Wingdings"/>
              </a:rPr>
              <a:t> </a:t>
            </a:r>
            <a:r>
              <a:rPr lang="en-US" sz="2600" dirty="0" smtClean="0">
                <a:solidFill>
                  <a:schemeClr val="bg1"/>
                </a:solidFill>
                <a:latin typeface="Perpetua" pitchFamily="18" charset="0"/>
                <a:sym typeface="Wingdings"/>
              </a:rPr>
              <a:t>Course Number: ACS 101</a:t>
            </a:r>
          </a:p>
          <a:p>
            <a:pPr lvl="0" algn="just">
              <a:spcBef>
                <a:spcPct val="20000"/>
              </a:spcBef>
            </a:pPr>
            <a:endParaRPr lang="en-US" sz="1600" dirty="0" smtClean="0">
              <a:solidFill>
                <a:schemeClr val="bg1"/>
              </a:solidFill>
              <a:latin typeface="Perpetua" pitchFamily="18" charset="0"/>
              <a:sym typeface="Wingdings"/>
            </a:endParaRPr>
          </a:p>
          <a:p>
            <a:pPr lvl="0" algn="just">
              <a:spcBef>
                <a:spcPct val="20000"/>
              </a:spcBef>
            </a:pPr>
            <a:r>
              <a:rPr lang="en-US" dirty="0" smtClean="0">
                <a:solidFill>
                  <a:schemeClr val="bg1"/>
                </a:solidFill>
                <a:latin typeface="Perpetua" pitchFamily="18" charset="0"/>
                <a:sym typeface="Wingdings"/>
              </a:rPr>
              <a:t> </a:t>
            </a:r>
            <a:r>
              <a:rPr kumimoji="0" lang="en-US" sz="2600" b="0" i="0" u="none" strike="noStrike" kern="1200" cap="none" spc="0" normalizeH="0" baseline="0" noProof="0" dirty="0" smtClean="0">
                <a:ln>
                  <a:noFill/>
                </a:ln>
                <a:solidFill>
                  <a:schemeClr val="bg1"/>
                </a:solidFill>
                <a:effectLst/>
                <a:uLnTx/>
                <a:uFillTx/>
                <a:latin typeface="Perpetua" pitchFamily="18" charset="0"/>
              </a:rPr>
              <a:t>Gives students the chance to learn about and discuss transitional aspects of college life (self exploration, study skills, personal responsibility and decision making) and explore ways of making the most of college</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600" b="0" i="0" u="none" strike="noStrike" kern="1200" cap="none" spc="0" normalizeH="0" baseline="0" noProof="0" dirty="0" smtClean="0">
              <a:ln>
                <a:noFill/>
              </a:ln>
              <a:solidFill>
                <a:schemeClr val="bg1"/>
              </a:solidFill>
              <a:effectLst/>
              <a:uLnTx/>
              <a:uFillTx/>
              <a:latin typeface="Perpetua" pitchFamily="18" charset="0"/>
            </a:endParaRPr>
          </a:p>
          <a:p>
            <a:pPr lvl="0" algn="just">
              <a:spcBef>
                <a:spcPct val="20000"/>
              </a:spcBef>
            </a:pPr>
            <a:r>
              <a:rPr lang="en-US" dirty="0" smtClean="0">
                <a:solidFill>
                  <a:schemeClr val="bg1"/>
                </a:solidFill>
                <a:latin typeface="Perpetua" pitchFamily="18" charset="0"/>
                <a:sym typeface="Wingdings"/>
              </a:rPr>
              <a:t></a:t>
            </a:r>
            <a:r>
              <a:rPr lang="en-US" sz="2400" dirty="0" smtClean="0">
                <a:solidFill>
                  <a:schemeClr val="bg1"/>
                </a:solidFill>
                <a:latin typeface="Perpetua" pitchFamily="18" charset="0"/>
                <a:sym typeface="Wingdings"/>
              </a:rPr>
              <a:t> </a:t>
            </a:r>
            <a:r>
              <a:rPr kumimoji="0" lang="en-US" sz="2600" b="0" i="0" u="none" strike="noStrike" kern="1200" cap="none" spc="0" normalizeH="0" baseline="0" noProof="0" dirty="0" smtClean="0">
                <a:ln>
                  <a:noFill/>
                </a:ln>
                <a:solidFill>
                  <a:schemeClr val="bg1"/>
                </a:solidFill>
                <a:effectLst/>
                <a:uLnTx/>
                <a:uFillTx/>
                <a:latin typeface="Perpetua" pitchFamily="18" charset="0"/>
              </a:rPr>
              <a:t>Required for first-time freshmen in the first semester. (Transfer</a:t>
            </a:r>
            <a:r>
              <a:rPr kumimoji="0" lang="en-US" sz="2600" b="0" i="0" u="none" strike="noStrike" kern="1200" cap="none" spc="0" normalizeH="0" noProof="0" dirty="0" smtClean="0">
                <a:ln>
                  <a:noFill/>
                </a:ln>
                <a:solidFill>
                  <a:schemeClr val="bg1"/>
                </a:solidFill>
                <a:effectLst/>
                <a:uLnTx/>
                <a:uFillTx/>
                <a:latin typeface="Perpetua" pitchFamily="18" charset="0"/>
              </a:rPr>
              <a:t> students take a Core and Portfolio Orientation Workshop instead.)</a:t>
            </a:r>
            <a:endParaRPr kumimoji="0" lang="en-US" sz="2600" b="0" i="0" u="none" strike="noStrike" kern="1200" cap="none" spc="0" normalizeH="0" baseline="0" noProof="0" dirty="0" smtClean="0">
              <a:ln>
                <a:noFill/>
              </a:ln>
              <a:solidFill>
                <a:schemeClr val="bg1"/>
              </a:solidFill>
              <a:effectLst/>
              <a:uLnTx/>
              <a:uFillTx/>
              <a:latin typeface="Perpetua" pitchFamily="18" charset="0"/>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600" b="0" i="0" u="none" strike="noStrike" kern="1200" cap="none" spc="0" normalizeH="0" baseline="0" noProof="0" dirty="0" smtClean="0">
              <a:ln>
                <a:noFill/>
              </a:ln>
              <a:solidFill>
                <a:schemeClr val="bg1"/>
              </a:solidFill>
              <a:effectLst/>
              <a:uLnTx/>
              <a:uFillTx/>
              <a:latin typeface="Perpetua" pitchFamily="18" charset="0"/>
            </a:endParaRPr>
          </a:p>
          <a:p>
            <a:pPr lvl="0" algn="just">
              <a:spcBef>
                <a:spcPct val="20000"/>
              </a:spcBef>
            </a:pPr>
            <a:r>
              <a:rPr lang="en-US" dirty="0" smtClean="0">
                <a:solidFill>
                  <a:schemeClr val="bg1"/>
                </a:solidFill>
                <a:latin typeface="Perpetua" pitchFamily="18" charset="0"/>
                <a:sym typeface="Wingdings"/>
              </a:rPr>
              <a:t> </a:t>
            </a:r>
            <a:r>
              <a:rPr kumimoji="0" lang="en-US" sz="2600" b="0" i="0" u="none" strike="noStrike" kern="1200" cap="none" spc="0" normalizeH="0" baseline="0" noProof="0" dirty="0" smtClean="0">
                <a:ln>
                  <a:noFill/>
                </a:ln>
                <a:solidFill>
                  <a:schemeClr val="bg1"/>
                </a:solidFill>
                <a:effectLst/>
                <a:uLnTx/>
                <a:uFillTx/>
                <a:latin typeface="Perpetua" pitchFamily="18" charset="0"/>
              </a:rPr>
              <a:t>1 credit</a:t>
            </a:r>
            <a:endParaRPr kumimoji="0" lang="en-US" sz="2600" b="0" i="0" u="none" strike="noStrike" kern="1200" cap="none" spc="0" normalizeH="0" baseline="0" noProof="0" dirty="0">
              <a:ln>
                <a:noFill/>
              </a:ln>
              <a:solidFill>
                <a:schemeClr val="bg1"/>
              </a:solidFill>
              <a:effectLst/>
              <a:uLnTx/>
              <a:uFillTx/>
              <a:latin typeface="Perpetua" pitchFamily="18" charset="0"/>
            </a:endParaRPr>
          </a:p>
        </p:txBody>
      </p:sp>
    </p:spTree>
  </p:cSld>
  <p:clrMapOvr>
    <a:masterClrMapping/>
  </p:clrMapOvr>
  <p:transition spd="med">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myth 2z.jpg"/>
          <p:cNvPicPr>
            <a:picLocks noChangeAspect="1"/>
          </p:cNvPicPr>
          <p:nvPr/>
        </p:nvPicPr>
        <p:blipFill>
          <a:blip r:embed="rId2" cstate="print"/>
          <a:srcRect l="31880" r="4541"/>
          <a:stretch>
            <a:fillRect/>
          </a:stretch>
        </p:blipFill>
        <p:spPr>
          <a:xfrm>
            <a:off x="7010400" y="0"/>
            <a:ext cx="2133600" cy="6858000"/>
          </a:xfrm>
          <a:prstGeom prst="rect">
            <a:avLst/>
          </a:prstGeom>
        </p:spPr>
      </p:pic>
      <p:sp>
        <p:nvSpPr>
          <p:cNvPr id="14" name="Rectangle 13"/>
          <p:cNvSpPr/>
          <p:nvPr/>
        </p:nvSpPr>
        <p:spPr>
          <a:xfrm>
            <a:off x="7010400" y="0"/>
            <a:ext cx="152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228600"/>
            <a:ext cx="7010400" cy="838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228600"/>
            <a:ext cx="7010400" cy="830997"/>
          </a:xfrm>
          <a:prstGeom prst="rect">
            <a:avLst/>
          </a:prstGeom>
          <a:noFill/>
        </p:spPr>
        <p:txBody>
          <a:bodyPr wrap="square" lIns="91440" tIns="45720" rIns="91440" bIns="45720">
            <a:spAutoFit/>
          </a:bodyPr>
          <a:lstStyle/>
          <a:p>
            <a:pPr algn="ctr"/>
            <a:r>
              <a:rPr lang="en-US" sz="4800" b="1" cap="none" spc="0" dirty="0" smtClean="0">
                <a:ln w="19050">
                  <a:solidFill>
                    <a:schemeClr val="bg1"/>
                  </a:solidFill>
                  <a:prstDash val="solid"/>
                </a:ln>
                <a:solidFill>
                  <a:schemeClr val="bg1"/>
                </a:solidFill>
                <a:effectLst>
                  <a:outerShdw blurRad="12700" dist="38100" dir="10800000" algn="r" rotWithShape="0">
                    <a:schemeClr val="bg1">
                      <a:alpha val="40000"/>
                    </a:schemeClr>
                  </a:outerShdw>
                </a:effectLst>
                <a:latin typeface="Shrewsbury" pitchFamily="18" charset="2"/>
              </a:rPr>
              <a:t>College Writing</a:t>
            </a:r>
            <a:endParaRPr lang="en-US" sz="4800" b="1" cap="none" spc="0" dirty="0">
              <a:ln w="19050">
                <a:solidFill>
                  <a:schemeClr val="bg1"/>
                </a:solidFill>
                <a:prstDash val="solid"/>
              </a:ln>
              <a:solidFill>
                <a:schemeClr val="bg1"/>
              </a:solidFill>
              <a:effectLst>
                <a:outerShdw blurRad="12700" dist="38100" dir="10800000" algn="r" rotWithShape="0">
                  <a:schemeClr val="bg1">
                    <a:alpha val="40000"/>
                  </a:schemeClr>
                </a:outerShdw>
              </a:effectLst>
              <a:latin typeface="Shrewsbury" pitchFamily="18" charset="2"/>
            </a:endParaRPr>
          </a:p>
        </p:txBody>
      </p:sp>
      <p:sp>
        <p:nvSpPr>
          <p:cNvPr id="6" name="Content Placeholder 2"/>
          <p:cNvSpPr txBox="1">
            <a:spLocks/>
          </p:cNvSpPr>
          <p:nvPr/>
        </p:nvSpPr>
        <p:spPr>
          <a:xfrm>
            <a:off x="152400" y="1371600"/>
            <a:ext cx="6858000" cy="4525963"/>
          </a:xfrm>
          <a:prstGeom prst="rect">
            <a:avLst/>
          </a:prstGeom>
        </p:spPr>
        <p:txBody>
          <a:bodyPr vert="horz" lIns="91440" tIns="45720" rIns="91440" bIns="45720" rtlCol="0">
            <a:normAutofit/>
          </a:bodyPr>
          <a:lstStyle/>
          <a:p>
            <a:pPr lvl="0" algn="just">
              <a:spcBef>
                <a:spcPct val="20000"/>
              </a:spcBef>
            </a:pPr>
            <a:r>
              <a:rPr lang="en-US" dirty="0" smtClean="0">
                <a:solidFill>
                  <a:schemeClr val="bg1"/>
                </a:solidFill>
                <a:latin typeface="Perpetua" pitchFamily="18" charset="0"/>
                <a:sym typeface="Wingdings"/>
              </a:rPr>
              <a:t> </a:t>
            </a:r>
            <a:r>
              <a:rPr kumimoji="0" lang="en-US" sz="2600" b="0" i="0" u="none" strike="noStrike" kern="1200" cap="none" spc="0" normalizeH="0" baseline="0" noProof="0" dirty="0" smtClean="0">
                <a:ln>
                  <a:noFill/>
                </a:ln>
                <a:solidFill>
                  <a:schemeClr val="bg1"/>
                </a:solidFill>
                <a:effectLst/>
                <a:uLnTx/>
                <a:uFillTx/>
                <a:latin typeface="Perpetua" pitchFamily="18" charset="0"/>
              </a:rPr>
              <a:t>ENGW101 and ENGW102 or equivalent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400" b="0" i="0" u="none" strike="noStrike" kern="1200" cap="none" spc="0" normalizeH="0" baseline="0" noProof="0" dirty="0" smtClean="0">
              <a:ln>
                <a:noFill/>
              </a:ln>
              <a:solidFill>
                <a:schemeClr val="bg1"/>
              </a:solidFill>
              <a:effectLst/>
              <a:uLnTx/>
              <a:uFillTx/>
              <a:latin typeface="Perpetua" pitchFamily="18" charset="0"/>
            </a:endParaRPr>
          </a:p>
          <a:p>
            <a:pPr lvl="0" algn="just">
              <a:spcBef>
                <a:spcPct val="20000"/>
              </a:spcBef>
            </a:pPr>
            <a:r>
              <a:rPr lang="en-US" dirty="0" smtClean="0">
                <a:solidFill>
                  <a:schemeClr val="bg1"/>
                </a:solidFill>
                <a:latin typeface="Perpetua" pitchFamily="18" charset="0"/>
                <a:sym typeface="Wingdings"/>
              </a:rPr>
              <a:t> </a:t>
            </a:r>
            <a:r>
              <a:rPr kumimoji="0" lang="en-US" sz="2600" b="0" i="0" u="none" strike="noStrike" kern="1200" cap="none" spc="0" normalizeH="0" baseline="0" noProof="0" dirty="0" smtClean="0">
                <a:ln>
                  <a:noFill/>
                </a:ln>
                <a:solidFill>
                  <a:schemeClr val="bg1"/>
                </a:solidFill>
                <a:effectLst/>
                <a:uLnTx/>
                <a:uFillTx/>
                <a:latin typeface="Perpetua" pitchFamily="18" charset="0"/>
              </a:rPr>
              <a:t>2 semesters, 6 credits</a:t>
            </a:r>
            <a:endParaRPr kumimoji="0" lang="en-US" sz="2600" b="0" i="0" u="none" strike="noStrike" kern="1200" cap="none" spc="0" normalizeH="0" baseline="0" noProof="0" dirty="0">
              <a:ln>
                <a:noFill/>
              </a:ln>
              <a:solidFill>
                <a:schemeClr val="bg1"/>
              </a:solidFill>
              <a:effectLst/>
              <a:uLnTx/>
              <a:uFillTx/>
              <a:latin typeface="Perpetua" pitchFamily="18" charset="0"/>
            </a:endParaRPr>
          </a:p>
        </p:txBody>
      </p:sp>
    </p:spTree>
  </p:cSld>
  <p:clrMapOvr>
    <a:masterClrMapping/>
  </p:clrMapOvr>
  <p:transition spd="med">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myth 2z.jpg"/>
          <p:cNvPicPr>
            <a:picLocks noChangeAspect="1"/>
          </p:cNvPicPr>
          <p:nvPr/>
        </p:nvPicPr>
        <p:blipFill>
          <a:blip r:embed="rId2" cstate="print"/>
          <a:srcRect l="31880" r="4541"/>
          <a:stretch>
            <a:fillRect/>
          </a:stretch>
        </p:blipFill>
        <p:spPr>
          <a:xfrm>
            <a:off x="7010400" y="0"/>
            <a:ext cx="2133600" cy="6858000"/>
          </a:xfrm>
          <a:prstGeom prst="rect">
            <a:avLst/>
          </a:prstGeom>
        </p:spPr>
      </p:pic>
      <p:sp>
        <p:nvSpPr>
          <p:cNvPr id="14" name="Rectangle 13"/>
          <p:cNvSpPr/>
          <p:nvPr/>
        </p:nvSpPr>
        <p:spPr>
          <a:xfrm>
            <a:off x="7010400" y="0"/>
            <a:ext cx="152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228600"/>
            <a:ext cx="7010400" cy="838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304800"/>
            <a:ext cx="7010400" cy="738664"/>
          </a:xfrm>
          <a:prstGeom prst="rect">
            <a:avLst/>
          </a:prstGeom>
          <a:noFill/>
        </p:spPr>
        <p:txBody>
          <a:bodyPr wrap="square" lIns="91440" tIns="45720" rIns="91440" bIns="45720">
            <a:spAutoFit/>
          </a:bodyPr>
          <a:lstStyle/>
          <a:p>
            <a:pPr algn="ctr"/>
            <a:r>
              <a:rPr lang="en-US" sz="4200" b="1" cap="none" spc="0" dirty="0" smtClean="0">
                <a:ln w="19050">
                  <a:solidFill>
                    <a:schemeClr val="bg1"/>
                  </a:solidFill>
                  <a:prstDash val="solid"/>
                </a:ln>
                <a:solidFill>
                  <a:schemeClr val="bg1"/>
                </a:solidFill>
                <a:effectLst>
                  <a:outerShdw blurRad="12700" dist="38100" dir="10800000" algn="r" rotWithShape="0">
                    <a:schemeClr val="bg1">
                      <a:alpha val="40000"/>
                    </a:schemeClr>
                  </a:outerShdw>
                </a:effectLst>
                <a:latin typeface="Shrewsbury" pitchFamily="18" charset="2"/>
              </a:rPr>
              <a:t>Modern Foreign Language</a:t>
            </a:r>
            <a:endParaRPr lang="en-US" sz="4200" b="1" cap="none" spc="0" dirty="0">
              <a:ln w="19050">
                <a:solidFill>
                  <a:schemeClr val="bg1"/>
                </a:solidFill>
                <a:prstDash val="solid"/>
              </a:ln>
              <a:solidFill>
                <a:schemeClr val="bg1"/>
              </a:solidFill>
              <a:effectLst>
                <a:outerShdw blurRad="12700" dist="38100" dir="10800000" algn="r" rotWithShape="0">
                  <a:schemeClr val="bg1">
                    <a:alpha val="40000"/>
                  </a:schemeClr>
                </a:outerShdw>
              </a:effectLst>
              <a:latin typeface="Shrewsbury" pitchFamily="18" charset="2"/>
            </a:endParaRPr>
          </a:p>
        </p:txBody>
      </p:sp>
      <p:sp>
        <p:nvSpPr>
          <p:cNvPr id="6" name="Content Placeholder 2"/>
          <p:cNvSpPr txBox="1">
            <a:spLocks/>
          </p:cNvSpPr>
          <p:nvPr/>
        </p:nvSpPr>
        <p:spPr>
          <a:xfrm>
            <a:off x="152400" y="1295400"/>
            <a:ext cx="6781800" cy="4525963"/>
          </a:xfrm>
          <a:prstGeom prst="rect">
            <a:avLst/>
          </a:prstGeom>
        </p:spPr>
        <p:txBody>
          <a:bodyPr vert="horz" lIns="91440" tIns="45720" rIns="91440" bIns="45720" rtlCol="0">
            <a:normAutofit/>
          </a:bodyPr>
          <a:lstStyle/>
          <a:p>
            <a:pPr lvl="0" algn="just">
              <a:spcBef>
                <a:spcPct val="20000"/>
              </a:spcBef>
            </a:pPr>
            <a:r>
              <a:rPr lang="en-US" dirty="0" smtClean="0">
                <a:solidFill>
                  <a:schemeClr val="bg1"/>
                </a:solidFill>
                <a:latin typeface="Perpetua" pitchFamily="18" charset="0"/>
                <a:sym typeface="Wingdings"/>
              </a:rPr>
              <a:t> </a:t>
            </a:r>
            <a:r>
              <a:rPr kumimoji="0" lang="en-US" sz="2600" b="0" i="0" strike="noStrike" kern="1200" cap="none" spc="0" normalizeH="0" baseline="0" noProof="0" dirty="0" smtClean="0">
                <a:ln>
                  <a:noFill/>
                </a:ln>
                <a:solidFill>
                  <a:schemeClr val="bg1"/>
                </a:solidFill>
                <a:effectLst/>
                <a:uLnTx/>
                <a:uFillTx/>
                <a:latin typeface="Perpetua" pitchFamily="18" charset="0"/>
              </a:rPr>
              <a:t>Required for:</a:t>
            </a:r>
          </a:p>
          <a:p>
            <a:pPr marL="457200" marR="0" lvl="1" indent="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smtClean="0">
                <a:ln>
                  <a:noFill/>
                </a:ln>
                <a:solidFill>
                  <a:schemeClr val="bg1"/>
                </a:solidFill>
                <a:effectLst/>
                <a:uLnTx/>
                <a:uFillTx/>
                <a:latin typeface="Perpetua" pitchFamily="18" charset="0"/>
              </a:rPr>
              <a:t> All BA programs</a:t>
            </a:r>
          </a:p>
          <a:p>
            <a:pPr marL="457200" marR="0" lvl="1" indent="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smtClean="0">
                <a:ln>
                  <a:noFill/>
                </a:ln>
                <a:solidFill>
                  <a:schemeClr val="bg1"/>
                </a:solidFill>
                <a:effectLst/>
                <a:uLnTx/>
                <a:uFillTx/>
                <a:latin typeface="Perpetua" pitchFamily="18" charset="0"/>
              </a:rPr>
              <a:t> Some BS and </a:t>
            </a:r>
            <a:r>
              <a:rPr kumimoji="0" lang="en-US" sz="2200" b="0" i="0" u="none" strike="noStrike" kern="1200" cap="none" spc="0" normalizeH="0" baseline="0" noProof="0" dirty="0" err="1" smtClean="0">
                <a:ln>
                  <a:noFill/>
                </a:ln>
                <a:solidFill>
                  <a:schemeClr val="bg1"/>
                </a:solidFill>
                <a:effectLst/>
                <a:uLnTx/>
                <a:uFillTx/>
                <a:latin typeface="Perpetua" pitchFamily="18" charset="0"/>
              </a:rPr>
              <a:t>MUSB</a:t>
            </a:r>
            <a:r>
              <a:rPr kumimoji="0" lang="en-US" sz="2200" b="0" i="0" u="none" strike="noStrike" kern="1200" cap="none" spc="0" normalizeH="0" baseline="0" noProof="0" dirty="0" smtClean="0">
                <a:ln>
                  <a:noFill/>
                </a:ln>
                <a:solidFill>
                  <a:schemeClr val="bg1"/>
                </a:solidFill>
                <a:effectLst/>
                <a:uLnTx/>
                <a:uFillTx/>
                <a:latin typeface="Perpetua" pitchFamily="18" charset="0"/>
              </a:rPr>
              <a:t> programs, including those combined </a:t>
            </a:r>
            <a:br>
              <a:rPr kumimoji="0" lang="en-US" sz="2200" b="0" i="0" u="none" strike="noStrike" kern="1200" cap="none" spc="0" normalizeH="0" baseline="0" noProof="0" dirty="0" smtClean="0">
                <a:ln>
                  <a:noFill/>
                </a:ln>
                <a:solidFill>
                  <a:schemeClr val="bg1"/>
                </a:solidFill>
                <a:effectLst/>
                <a:uLnTx/>
                <a:uFillTx/>
                <a:latin typeface="Perpetua" pitchFamily="18" charset="0"/>
              </a:rPr>
            </a:br>
            <a:r>
              <a:rPr kumimoji="0" lang="en-US" sz="2200" b="0" i="0" u="none" strike="noStrike" kern="1200" cap="none" spc="0" normalizeH="0" baseline="0" noProof="0" dirty="0" smtClean="0">
                <a:ln>
                  <a:noFill/>
                </a:ln>
                <a:solidFill>
                  <a:schemeClr val="bg1"/>
                </a:solidFill>
                <a:effectLst/>
                <a:uLnTx/>
                <a:uFillTx/>
                <a:latin typeface="Perpetua" pitchFamily="18" charset="0"/>
              </a:rPr>
              <a:t>  with teacher certification</a:t>
            </a:r>
          </a:p>
          <a:p>
            <a:pPr marL="457200" marR="0" lvl="1" indent="0" algn="just" defTabSz="914400" rtl="0" eaLnBrk="1" fontAlgn="auto" latinLnBrk="0" hangingPunct="1">
              <a:lnSpc>
                <a:spcPct val="100000"/>
              </a:lnSpc>
              <a:spcBef>
                <a:spcPct val="20000"/>
              </a:spcBef>
              <a:spcAft>
                <a:spcPts val="0"/>
              </a:spcAft>
              <a:buClrTx/>
              <a:buSzTx/>
              <a:tabLst/>
              <a:defRPr/>
            </a:pPr>
            <a:endParaRPr kumimoji="0" lang="en-US" sz="1600" b="0" i="0" u="none" strike="noStrike" kern="1200" cap="none" spc="0" normalizeH="0" baseline="0" noProof="0" dirty="0" smtClean="0">
              <a:ln>
                <a:noFill/>
              </a:ln>
              <a:solidFill>
                <a:schemeClr val="bg1"/>
              </a:solidFill>
              <a:effectLst/>
              <a:uLnTx/>
              <a:uFillTx/>
              <a:latin typeface="Perpetua" pitchFamily="18" charset="0"/>
            </a:endParaRPr>
          </a:p>
          <a:p>
            <a:pPr lvl="0" algn="just">
              <a:spcBef>
                <a:spcPct val="20000"/>
              </a:spcBef>
            </a:pPr>
            <a:r>
              <a:rPr lang="en-US" dirty="0" smtClean="0">
                <a:solidFill>
                  <a:schemeClr val="bg1"/>
                </a:solidFill>
                <a:latin typeface="Perpetua" pitchFamily="18" charset="0"/>
                <a:sym typeface="Wingdings"/>
              </a:rPr>
              <a:t> </a:t>
            </a:r>
            <a:r>
              <a:rPr kumimoji="0" lang="en-US" sz="2600" b="0" i="0" u="none" strike="noStrike" kern="1200" cap="none" spc="0" normalizeH="0" baseline="0" noProof="0" dirty="0" smtClean="0">
                <a:ln>
                  <a:noFill/>
                </a:ln>
                <a:solidFill>
                  <a:schemeClr val="bg1"/>
                </a:solidFill>
                <a:effectLst/>
                <a:uLnTx/>
                <a:uFillTx/>
                <a:latin typeface="Perpetua" pitchFamily="18" charset="0"/>
              </a:rPr>
              <a:t>2 semesters of the </a:t>
            </a:r>
            <a:r>
              <a:rPr kumimoji="0" lang="en-US" sz="2600" b="0" i="0" u="sng" strike="noStrike" kern="1200" cap="none" spc="0" normalizeH="0" baseline="0" noProof="0" dirty="0" smtClean="0">
                <a:ln>
                  <a:noFill/>
                </a:ln>
                <a:solidFill>
                  <a:schemeClr val="bg1"/>
                </a:solidFill>
                <a:effectLst/>
                <a:uLnTx/>
                <a:uFillTx/>
                <a:latin typeface="Perpetua" pitchFamily="18" charset="0"/>
              </a:rPr>
              <a:t>same</a:t>
            </a:r>
            <a:r>
              <a:rPr kumimoji="0" lang="en-US" sz="2600" b="0" i="0" u="none" strike="noStrike" kern="1200" cap="none" spc="0" normalizeH="0" baseline="0" noProof="0" dirty="0" smtClean="0">
                <a:ln>
                  <a:noFill/>
                </a:ln>
                <a:solidFill>
                  <a:schemeClr val="bg1"/>
                </a:solidFill>
                <a:effectLst/>
                <a:uLnTx/>
                <a:uFillTx/>
                <a:latin typeface="Perpetua" pitchFamily="18" charset="0"/>
              </a:rPr>
              <a:t> language, 6 credits</a:t>
            </a:r>
            <a:endParaRPr kumimoji="0" lang="en-US" sz="2600" b="0" i="0" u="none" strike="noStrike" kern="1200" cap="none" spc="0" normalizeH="0" baseline="0" noProof="0" dirty="0">
              <a:ln>
                <a:noFill/>
              </a:ln>
              <a:solidFill>
                <a:schemeClr val="bg1"/>
              </a:solidFill>
              <a:effectLst/>
              <a:uLnTx/>
              <a:uFillTx/>
              <a:latin typeface="Perpetua" pitchFamily="18" charset="0"/>
            </a:endParaRPr>
          </a:p>
        </p:txBody>
      </p:sp>
    </p:spTree>
  </p:cSld>
  <p:clrMapOvr>
    <a:masterClrMapping/>
  </p:clrMapOvr>
  <p:transition spd="med">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myth 2z.jpg"/>
          <p:cNvPicPr>
            <a:picLocks noChangeAspect="1"/>
          </p:cNvPicPr>
          <p:nvPr/>
        </p:nvPicPr>
        <p:blipFill>
          <a:blip r:embed="rId2" cstate="print"/>
          <a:srcRect l="31880" r="4541"/>
          <a:stretch>
            <a:fillRect/>
          </a:stretch>
        </p:blipFill>
        <p:spPr>
          <a:xfrm>
            <a:off x="7010400" y="0"/>
            <a:ext cx="2133600" cy="6858000"/>
          </a:xfrm>
          <a:prstGeom prst="rect">
            <a:avLst/>
          </a:prstGeom>
        </p:spPr>
      </p:pic>
      <p:sp>
        <p:nvSpPr>
          <p:cNvPr id="14" name="Rectangle 13"/>
          <p:cNvSpPr/>
          <p:nvPr/>
        </p:nvSpPr>
        <p:spPr>
          <a:xfrm>
            <a:off x="7010400" y="0"/>
            <a:ext cx="152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228600"/>
            <a:ext cx="7010400" cy="838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391180"/>
            <a:ext cx="7010400" cy="507831"/>
          </a:xfrm>
          <a:prstGeom prst="rect">
            <a:avLst/>
          </a:prstGeom>
          <a:noFill/>
        </p:spPr>
        <p:txBody>
          <a:bodyPr wrap="square" lIns="91440" tIns="45720" rIns="91440" bIns="45720">
            <a:spAutoFit/>
          </a:bodyPr>
          <a:lstStyle/>
          <a:p>
            <a:pPr algn="ctr"/>
            <a:r>
              <a:rPr lang="en-US" sz="2700" b="1" cap="none" spc="0" dirty="0" smtClean="0">
                <a:ln w="19050">
                  <a:solidFill>
                    <a:schemeClr val="bg1"/>
                  </a:solidFill>
                  <a:prstDash val="solid"/>
                </a:ln>
                <a:solidFill>
                  <a:schemeClr val="bg1"/>
                </a:solidFill>
                <a:effectLst>
                  <a:outerShdw blurRad="12700" dist="38100" dir="10800000" algn="r" rotWithShape="0">
                    <a:schemeClr val="bg1">
                      <a:alpha val="40000"/>
                    </a:schemeClr>
                  </a:outerShdw>
                </a:effectLst>
                <a:latin typeface="Shrewsbury" pitchFamily="18" charset="2"/>
              </a:rPr>
              <a:t>Perspectives-Enduring Questions Courses</a:t>
            </a:r>
            <a:endParaRPr lang="en-US" sz="2700" b="1" cap="none" spc="0" dirty="0">
              <a:ln w="19050">
                <a:solidFill>
                  <a:schemeClr val="bg1"/>
                </a:solidFill>
                <a:prstDash val="solid"/>
              </a:ln>
              <a:solidFill>
                <a:schemeClr val="bg1"/>
              </a:solidFill>
              <a:effectLst>
                <a:outerShdw blurRad="12700" dist="38100" dir="10800000" algn="r" rotWithShape="0">
                  <a:schemeClr val="bg1">
                    <a:alpha val="40000"/>
                  </a:schemeClr>
                </a:outerShdw>
              </a:effectLst>
              <a:latin typeface="Shrewsbury" pitchFamily="18" charset="2"/>
            </a:endParaRPr>
          </a:p>
        </p:txBody>
      </p:sp>
      <p:sp>
        <p:nvSpPr>
          <p:cNvPr id="6" name="Content Placeholder 2"/>
          <p:cNvSpPr txBox="1">
            <a:spLocks/>
          </p:cNvSpPr>
          <p:nvPr/>
        </p:nvSpPr>
        <p:spPr>
          <a:xfrm>
            <a:off x="76200" y="1371600"/>
            <a:ext cx="6858000" cy="4953000"/>
          </a:xfrm>
          <a:prstGeom prst="rect">
            <a:avLst/>
          </a:prstGeom>
        </p:spPr>
        <p:txBody>
          <a:bodyPr vert="horz" lIns="91440" tIns="45720" rIns="91440" bIns="45720" rtlCol="0">
            <a:normAutofit/>
          </a:bodyPr>
          <a:lstStyle/>
          <a:p>
            <a:pPr>
              <a:lnSpc>
                <a:spcPct val="80000"/>
              </a:lnSpc>
              <a:spcBef>
                <a:spcPct val="20000"/>
              </a:spcBef>
            </a:pPr>
            <a:r>
              <a:rPr lang="en-US" dirty="0" smtClean="0">
                <a:solidFill>
                  <a:schemeClr val="bg1"/>
                </a:solidFill>
                <a:latin typeface="Perpetua" pitchFamily="18" charset="0"/>
                <a:sym typeface="Wingdings"/>
              </a:rPr>
              <a:t> </a:t>
            </a:r>
            <a:r>
              <a:rPr lang="en-US" sz="2600" dirty="0" smtClean="0">
                <a:solidFill>
                  <a:schemeClr val="bg1"/>
                </a:solidFill>
                <a:latin typeface="Perpetua" pitchFamily="18" charset="0"/>
              </a:rPr>
              <a:t>Abbreviation: P-</a:t>
            </a:r>
            <a:r>
              <a:rPr lang="en-US" sz="2600" dirty="0" err="1" smtClean="0">
                <a:solidFill>
                  <a:schemeClr val="bg1"/>
                </a:solidFill>
                <a:latin typeface="Perpetua" pitchFamily="18" charset="0"/>
              </a:rPr>
              <a:t>EQ</a:t>
            </a:r>
            <a:endParaRPr lang="en-US" sz="2600" dirty="0" smtClean="0">
              <a:solidFill>
                <a:schemeClr val="bg1"/>
              </a:solidFill>
              <a:latin typeface="Perpetua" pitchFamily="18" charset="0"/>
            </a:endParaRPr>
          </a:p>
          <a:p>
            <a:pPr lvl="0" algn="just">
              <a:lnSpc>
                <a:spcPct val="80000"/>
              </a:lnSpc>
              <a:spcBef>
                <a:spcPct val="20000"/>
              </a:spcBef>
            </a:pPr>
            <a:endParaRPr lang="en-US" sz="2000" dirty="0" smtClean="0">
              <a:solidFill>
                <a:schemeClr val="bg1"/>
              </a:solidFill>
              <a:latin typeface="Perpetua" pitchFamily="18" charset="0"/>
              <a:sym typeface="Wingdings"/>
            </a:endParaRPr>
          </a:p>
          <a:p>
            <a:pPr lvl="0" algn="just">
              <a:lnSpc>
                <a:spcPct val="80000"/>
              </a:lnSpc>
              <a:spcBef>
                <a:spcPct val="20000"/>
              </a:spcBef>
            </a:pPr>
            <a:r>
              <a:rPr lang="en-US" dirty="0" smtClean="0">
                <a:solidFill>
                  <a:schemeClr val="bg1"/>
                </a:solidFill>
                <a:latin typeface="Perpetua" pitchFamily="18" charset="0"/>
                <a:sym typeface="Wingdings"/>
              </a:rPr>
              <a:t> </a:t>
            </a:r>
            <a:r>
              <a:rPr kumimoji="0" lang="en-US" sz="2600" b="0" i="0" u="none" strike="noStrike" kern="1200" cap="none" spc="0" normalizeH="0" baseline="0" noProof="0" dirty="0" smtClean="0">
                <a:ln>
                  <a:noFill/>
                </a:ln>
                <a:solidFill>
                  <a:schemeClr val="bg1"/>
                </a:solidFill>
                <a:effectLst/>
                <a:uLnTx/>
                <a:uFillTx/>
                <a:latin typeface="Perpetua" pitchFamily="18" charset="0"/>
              </a:rPr>
              <a:t>Introduce students to ways of thinking and knowing in each of the Perspectives areas</a:t>
            </a:r>
          </a:p>
          <a:p>
            <a:pPr marL="0" marR="0" lvl="0" indent="0" algn="just" defTabSz="914400" rtl="0" eaLnBrk="1" fontAlgn="auto" latinLnBrk="0" hangingPunct="1">
              <a:lnSpc>
                <a:spcPct val="80000"/>
              </a:lnSpc>
              <a:spcBef>
                <a:spcPct val="20000"/>
              </a:spcBef>
              <a:spcAft>
                <a:spcPts val="0"/>
              </a:spcAft>
              <a:buClrTx/>
              <a:buSzTx/>
              <a:buFont typeface="Arial" pitchFamily="34" charset="0"/>
              <a:buNone/>
              <a:tabLst/>
              <a:defRPr/>
            </a:pPr>
            <a:endParaRPr kumimoji="0" lang="en-US" b="0" i="0" u="none" strike="noStrike" kern="1200" cap="none" spc="0" normalizeH="0" baseline="0" noProof="0" dirty="0" smtClean="0">
              <a:ln>
                <a:noFill/>
              </a:ln>
              <a:solidFill>
                <a:schemeClr val="bg1"/>
              </a:solidFill>
              <a:effectLst/>
              <a:uLnTx/>
              <a:uFillTx/>
              <a:latin typeface="Perpetua" pitchFamily="18" charset="0"/>
            </a:endParaRPr>
          </a:p>
          <a:p>
            <a:pPr lvl="0" algn="just">
              <a:lnSpc>
                <a:spcPct val="80000"/>
              </a:lnSpc>
              <a:spcBef>
                <a:spcPct val="20000"/>
              </a:spcBef>
            </a:pPr>
            <a:r>
              <a:rPr lang="en-US" dirty="0" smtClean="0">
                <a:solidFill>
                  <a:schemeClr val="bg1"/>
                </a:solidFill>
                <a:latin typeface="Perpetua" pitchFamily="18" charset="0"/>
                <a:sym typeface="Wingdings"/>
              </a:rPr>
              <a:t> </a:t>
            </a:r>
            <a:r>
              <a:rPr kumimoji="0" lang="en-US" sz="2600" b="0" i="0" u="none" strike="noStrike" kern="1200" cap="none" spc="0" normalizeH="0" baseline="0" noProof="0" dirty="0" smtClean="0">
                <a:ln>
                  <a:noFill/>
                </a:ln>
                <a:solidFill>
                  <a:schemeClr val="bg1"/>
                </a:solidFill>
                <a:effectLst/>
                <a:uLnTx/>
                <a:uFillTx/>
                <a:latin typeface="Perpetua" pitchFamily="18" charset="0"/>
              </a:rPr>
              <a:t>Explore one or more enduring question(s) in each   P-</a:t>
            </a:r>
            <a:r>
              <a:rPr kumimoji="0" lang="en-US" sz="2600" b="0" i="0" u="none" strike="noStrike" kern="1200" cap="none" spc="0" normalizeH="0" baseline="0" noProof="0" dirty="0" err="1" smtClean="0">
                <a:ln>
                  <a:noFill/>
                </a:ln>
                <a:solidFill>
                  <a:schemeClr val="bg1"/>
                </a:solidFill>
                <a:effectLst/>
                <a:uLnTx/>
                <a:uFillTx/>
                <a:latin typeface="Perpetua" pitchFamily="18" charset="0"/>
              </a:rPr>
              <a:t>EQ</a:t>
            </a:r>
            <a:endParaRPr kumimoji="0" lang="en-US" sz="2600" b="0" i="0" u="none" strike="noStrike" kern="1200" cap="none" spc="0" normalizeH="0" baseline="0" noProof="0" dirty="0" smtClean="0">
              <a:ln>
                <a:noFill/>
              </a:ln>
              <a:solidFill>
                <a:schemeClr val="bg1"/>
              </a:solidFill>
              <a:effectLst/>
              <a:uLnTx/>
              <a:uFillTx/>
              <a:latin typeface="Perpetua" pitchFamily="18" charset="0"/>
            </a:endParaRPr>
          </a:p>
          <a:p>
            <a:pPr marL="0" marR="0" lvl="0" indent="0" algn="just" defTabSz="914400" rtl="0" eaLnBrk="1" fontAlgn="auto" latinLnBrk="0" hangingPunct="1">
              <a:lnSpc>
                <a:spcPct val="80000"/>
              </a:lnSpc>
              <a:spcBef>
                <a:spcPct val="20000"/>
              </a:spcBef>
              <a:spcAft>
                <a:spcPts val="0"/>
              </a:spcAft>
              <a:buClrTx/>
              <a:buSzTx/>
              <a:buFont typeface="Arial" pitchFamily="34" charset="0"/>
              <a:buNone/>
              <a:tabLst/>
              <a:defRPr/>
            </a:pPr>
            <a:endParaRPr kumimoji="0" lang="en-US" b="0" i="0" u="none" strike="noStrike" kern="1200" cap="none" spc="0" normalizeH="0" baseline="0" noProof="0" dirty="0" smtClean="0">
              <a:ln>
                <a:noFill/>
              </a:ln>
              <a:solidFill>
                <a:schemeClr val="bg1"/>
              </a:solidFill>
              <a:effectLst/>
              <a:uLnTx/>
              <a:uFillTx/>
              <a:latin typeface="Perpetua" pitchFamily="18" charset="0"/>
            </a:endParaRPr>
          </a:p>
          <a:p>
            <a:pPr lvl="0" algn="just">
              <a:lnSpc>
                <a:spcPct val="80000"/>
              </a:lnSpc>
              <a:spcBef>
                <a:spcPct val="20000"/>
              </a:spcBef>
            </a:pPr>
            <a:r>
              <a:rPr lang="en-US" dirty="0" smtClean="0">
                <a:solidFill>
                  <a:schemeClr val="bg1"/>
                </a:solidFill>
                <a:latin typeface="Perpetua" pitchFamily="18" charset="0"/>
                <a:sym typeface="Wingdings"/>
              </a:rPr>
              <a:t> </a:t>
            </a:r>
            <a:r>
              <a:rPr kumimoji="0" lang="en-US" sz="2600" b="0" i="0" u="none" strike="noStrike" kern="1200" cap="none" spc="0" normalizeH="0" baseline="0" noProof="0" dirty="0" smtClean="0">
                <a:ln>
                  <a:noFill/>
                </a:ln>
                <a:solidFill>
                  <a:schemeClr val="bg1"/>
                </a:solidFill>
                <a:effectLst/>
                <a:uLnTx/>
                <a:uFillTx/>
                <a:latin typeface="Perpetua" pitchFamily="18" charset="0"/>
              </a:rPr>
              <a:t>Employ writing-to-learn strategies</a:t>
            </a:r>
          </a:p>
          <a:p>
            <a:pPr marL="0" marR="0" lvl="0" indent="0" algn="just" defTabSz="914400" rtl="0" eaLnBrk="1" fontAlgn="auto" latinLnBrk="0" hangingPunct="1">
              <a:lnSpc>
                <a:spcPct val="80000"/>
              </a:lnSpc>
              <a:spcBef>
                <a:spcPct val="20000"/>
              </a:spcBef>
              <a:spcAft>
                <a:spcPts val="0"/>
              </a:spcAft>
              <a:buClrTx/>
              <a:buSzTx/>
              <a:buFont typeface="Arial" pitchFamily="34" charset="0"/>
              <a:buNone/>
              <a:tabLst/>
              <a:defRPr/>
            </a:pPr>
            <a:endParaRPr kumimoji="0" lang="en-US" b="0" i="0" u="none" strike="noStrike" kern="1200" cap="none" spc="0" normalizeH="0" baseline="0" noProof="0" dirty="0" smtClean="0">
              <a:ln>
                <a:noFill/>
              </a:ln>
              <a:solidFill>
                <a:schemeClr val="bg1"/>
              </a:solidFill>
              <a:effectLst/>
              <a:uLnTx/>
              <a:uFillTx/>
              <a:latin typeface="Perpetua" pitchFamily="18" charset="0"/>
            </a:endParaRPr>
          </a:p>
          <a:p>
            <a:pPr lvl="0" algn="just">
              <a:lnSpc>
                <a:spcPct val="80000"/>
              </a:lnSpc>
              <a:spcBef>
                <a:spcPct val="20000"/>
              </a:spcBef>
            </a:pPr>
            <a:r>
              <a:rPr lang="en-US" dirty="0" smtClean="0">
                <a:solidFill>
                  <a:schemeClr val="bg1"/>
                </a:solidFill>
                <a:latin typeface="Perpetua" pitchFamily="18" charset="0"/>
                <a:sym typeface="Wingdings"/>
              </a:rPr>
              <a:t> </a:t>
            </a:r>
            <a:r>
              <a:rPr kumimoji="0" lang="en-US" sz="2600" b="0" i="0" u="none" strike="noStrike" kern="1200" cap="none" spc="0" normalizeH="0" baseline="0" noProof="0" dirty="0" smtClean="0">
                <a:ln>
                  <a:noFill/>
                </a:ln>
                <a:solidFill>
                  <a:schemeClr val="bg1"/>
                </a:solidFill>
                <a:effectLst/>
                <a:uLnTx/>
                <a:uFillTx/>
                <a:latin typeface="Perpetua" pitchFamily="18" charset="0"/>
              </a:rPr>
              <a:t>Include significant global or cultural content</a:t>
            </a:r>
          </a:p>
          <a:p>
            <a:pPr marL="0" marR="0" lvl="0" indent="0" algn="just" defTabSz="914400" rtl="0" eaLnBrk="1" fontAlgn="auto" latinLnBrk="0" hangingPunct="1">
              <a:lnSpc>
                <a:spcPct val="80000"/>
              </a:lnSpc>
              <a:spcBef>
                <a:spcPct val="20000"/>
              </a:spcBef>
              <a:spcAft>
                <a:spcPts val="0"/>
              </a:spcAft>
              <a:buClrTx/>
              <a:buSzTx/>
              <a:buFont typeface="Arial" pitchFamily="34" charset="0"/>
              <a:buNone/>
              <a:tabLst/>
              <a:defRPr/>
            </a:pPr>
            <a:endParaRPr kumimoji="0" lang="en-US" b="0" i="0" u="none" strike="noStrike" kern="1200" cap="none" spc="0" normalizeH="0" baseline="0" noProof="0" dirty="0" smtClean="0">
              <a:ln>
                <a:noFill/>
              </a:ln>
              <a:solidFill>
                <a:schemeClr val="bg1"/>
              </a:solidFill>
              <a:effectLst/>
              <a:uLnTx/>
              <a:uFillTx/>
              <a:latin typeface="Perpetua" pitchFamily="18" charset="0"/>
            </a:endParaRPr>
          </a:p>
          <a:p>
            <a:pPr lvl="0" algn="just">
              <a:lnSpc>
                <a:spcPct val="80000"/>
              </a:lnSpc>
              <a:spcBef>
                <a:spcPct val="20000"/>
              </a:spcBef>
            </a:pPr>
            <a:r>
              <a:rPr lang="en-US" dirty="0" smtClean="0">
                <a:solidFill>
                  <a:schemeClr val="bg1"/>
                </a:solidFill>
                <a:latin typeface="Perpetua" pitchFamily="18" charset="0"/>
                <a:sym typeface="Wingdings"/>
              </a:rPr>
              <a:t> </a:t>
            </a:r>
            <a:r>
              <a:rPr kumimoji="0" lang="en-US" sz="2600" b="0" i="0" u="none" strike="noStrike" kern="1200" cap="none" spc="0" normalizeH="0" baseline="0" noProof="0" dirty="0" smtClean="0">
                <a:ln>
                  <a:noFill/>
                </a:ln>
                <a:solidFill>
                  <a:schemeClr val="bg1"/>
                </a:solidFill>
                <a:effectLst/>
                <a:uLnTx/>
                <a:uFillTx/>
                <a:latin typeface="Perpetua" pitchFamily="18" charset="0"/>
              </a:rPr>
              <a:t>Students will upload one or more artifact(s) from each P-</a:t>
            </a:r>
            <a:r>
              <a:rPr kumimoji="0" lang="en-US" sz="2600" b="0" i="0" u="none" strike="noStrike" kern="1200" cap="none" spc="0" normalizeH="0" baseline="0" noProof="0" dirty="0" err="1" smtClean="0">
                <a:ln>
                  <a:noFill/>
                </a:ln>
                <a:solidFill>
                  <a:schemeClr val="bg1"/>
                </a:solidFill>
                <a:effectLst/>
                <a:uLnTx/>
                <a:uFillTx/>
                <a:latin typeface="Perpetua" pitchFamily="18" charset="0"/>
              </a:rPr>
              <a:t>EQ</a:t>
            </a:r>
            <a:r>
              <a:rPr kumimoji="0" lang="en-US" sz="2600" b="0" i="0" u="none" strike="noStrike" kern="1200" cap="none" spc="0" normalizeH="0" baseline="0" noProof="0" dirty="0" smtClean="0">
                <a:ln>
                  <a:noFill/>
                </a:ln>
                <a:solidFill>
                  <a:schemeClr val="bg1"/>
                </a:solidFill>
                <a:effectLst/>
                <a:uLnTx/>
                <a:uFillTx/>
                <a:latin typeface="Perpetua" pitchFamily="18" charset="0"/>
              </a:rPr>
              <a:t> course to </a:t>
            </a:r>
            <a:r>
              <a:rPr kumimoji="0" lang="en-US" sz="2600" b="0" i="0" u="none" strike="noStrike" kern="1200" cap="none" spc="0" normalizeH="0" baseline="0" noProof="0" dirty="0" err="1" smtClean="0">
                <a:ln>
                  <a:noFill/>
                </a:ln>
                <a:solidFill>
                  <a:schemeClr val="bg1"/>
                </a:solidFill>
                <a:effectLst/>
                <a:uLnTx/>
                <a:uFillTx/>
                <a:latin typeface="Perpetua" pitchFamily="18" charset="0"/>
              </a:rPr>
              <a:t>P@N</a:t>
            </a:r>
            <a:endParaRPr kumimoji="0" lang="en-US" sz="2600" b="0" i="0" u="none" strike="noStrike" kern="1200" cap="none" spc="0" normalizeH="0" baseline="0" noProof="0" dirty="0" smtClean="0">
              <a:ln>
                <a:noFill/>
              </a:ln>
              <a:solidFill>
                <a:schemeClr val="bg1"/>
              </a:solidFill>
              <a:effectLst/>
              <a:uLnTx/>
              <a:uFillTx/>
              <a:latin typeface="Perpetua" pitchFamily="18" charset="0"/>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600" b="0" i="0" u="none" strike="noStrike" kern="1200" cap="none" spc="0" normalizeH="0" baseline="0" noProof="0" dirty="0">
              <a:ln>
                <a:noFill/>
              </a:ln>
              <a:solidFill>
                <a:schemeClr val="bg1"/>
              </a:solidFill>
              <a:effectLst/>
              <a:uLnTx/>
              <a:uFillTx/>
              <a:latin typeface="Perpetua" pitchFamily="18" charset="0"/>
            </a:endParaRPr>
          </a:p>
        </p:txBody>
      </p:sp>
    </p:spTree>
  </p:cSld>
  <p:clrMapOvr>
    <a:masterClrMapping/>
  </p:clrMapOvr>
  <p:transition spd="med">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myth 2z.jpg"/>
          <p:cNvPicPr>
            <a:picLocks noChangeAspect="1"/>
          </p:cNvPicPr>
          <p:nvPr/>
        </p:nvPicPr>
        <p:blipFill>
          <a:blip r:embed="rId2" cstate="print"/>
          <a:srcRect l="31880" r="4541"/>
          <a:stretch>
            <a:fillRect/>
          </a:stretch>
        </p:blipFill>
        <p:spPr>
          <a:xfrm>
            <a:off x="7010400" y="0"/>
            <a:ext cx="2133600" cy="6858000"/>
          </a:xfrm>
          <a:prstGeom prst="rect">
            <a:avLst/>
          </a:prstGeom>
        </p:spPr>
      </p:pic>
      <p:sp>
        <p:nvSpPr>
          <p:cNvPr id="14" name="Rectangle 13"/>
          <p:cNvSpPr/>
          <p:nvPr/>
        </p:nvSpPr>
        <p:spPr>
          <a:xfrm>
            <a:off x="7010400" y="0"/>
            <a:ext cx="152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228600"/>
            <a:ext cx="7010400" cy="838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0" y="228600"/>
            <a:ext cx="7010400" cy="830997"/>
          </a:xfrm>
          <a:prstGeom prst="rect">
            <a:avLst/>
          </a:prstGeom>
          <a:noFill/>
        </p:spPr>
        <p:txBody>
          <a:bodyPr wrap="square" lIns="91440" tIns="45720" rIns="91440" bIns="45720" anchor="ctr" anchorCtr="0">
            <a:spAutoFit/>
          </a:bodyPr>
          <a:lstStyle/>
          <a:p>
            <a:pPr algn="ctr"/>
            <a:r>
              <a:rPr lang="en-US" sz="4800" b="1" cap="none" spc="0" dirty="0" smtClean="0">
                <a:ln w="19050">
                  <a:solidFill>
                    <a:schemeClr val="bg1"/>
                  </a:solidFill>
                  <a:prstDash val="solid"/>
                </a:ln>
                <a:solidFill>
                  <a:schemeClr val="bg1"/>
                </a:solidFill>
                <a:effectLst>
                  <a:outerShdw blurRad="12700" dist="38100" dir="10800000" algn="r" rotWithShape="0">
                    <a:schemeClr val="bg1">
                      <a:alpha val="40000"/>
                    </a:schemeClr>
                  </a:outerShdw>
                </a:effectLst>
                <a:latin typeface="Shrewsbury" pitchFamily="18" charset="2"/>
              </a:rPr>
              <a:t>P-</a:t>
            </a:r>
            <a:r>
              <a:rPr lang="en-US" sz="4800" b="1" cap="none" spc="0" dirty="0" err="1" smtClean="0">
                <a:ln w="19050">
                  <a:solidFill>
                    <a:schemeClr val="bg1"/>
                  </a:solidFill>
                  <a:prstDash val="solid"/>
                </a:ln>
                <a:solidFill>
                  <a:schemeClr val="bg1"/>
                </a:solidFill>
                <a:effectLst>
                  <a:outerShdw blurRad="12700" dist="38100" dir="10800000" algn="r" rotWithShape="0">
                    <a:schemeClr val="bg1">
                      <a:alpha val="40000"/>
                    </a:schemeClr>
                  </a:outerShdw>
                </a:effectLst>
                <a:latin typeface="Shrewsbury" pitchFamily="18" charset="2"/>
              </a:rPr>
              <a:t>EQ</a:t>
            </a:r>
            <a:r>
              <a:rPr lang="en-US" sz="4800" b="1" cap="none" spc="0" dirty="0" smtClean="0">
                <a:ln w="19050">
                  <a:solidFill>
                    <a:schemeClr val="bg1"/>
                  </a:solidFill>
                  <a:prstDash val="solid"/>
                </a:ln>
                <a:solidFill>
                  <a:schemeClr val="bg1"/>
                </a:solidFill>
                <a:effectLst>
                  <a:outerShdw blurRad="12700" dist="38100" dir="10800000" algn="r" rotWithShape="0">
                    <a:schemeClr val="bg1">
                      <a:alpha val="40000"/>
                    </a:schemeClr>
                  </a:outerShdw>
                </a:effectLst>
                <a:latin typeface="Shrewsbury" pitchFamily="18" charset="2"/>
              </a:rPr>
              <a:t> Courses</a:t>
            </a:r>
            <a:endParaRPr lang="en-US" sz="4800" b="1" cap="none" spc="0" dirty="0">
              <a:ln w="19050">
                <a:solidFill>
                  <a:schemeClr val="bg1"/>
                </a:solidFill>
                <a:prstDash val="solid"/>
              </a:ln>
              <a:solidFill>
                <a:schemeClr val="bg1"/>
              </a:solidFill>
              <a:effectLst>
                <a:outerShdw blurRad="12700" dist="38100" dir="10800000" algn="r" rotWithShape="0">
                  <a:schemeClr val="bg1">
                    <a:alpha val="40000"/>
                  </a:schemeClr>
                </a:outerShdw>
              </a:effectLst>
              <a:latin typeface="Shrewsbury" pitchFamily="18" charset="2"/>
            </a:endParaRPr>
          </a:p>
        </p:txBody>
      </p:sp>
      <p:sp>
        <p:nvSpPr>
          <p:cNvPr id="8" name="Content Placeholder 2"/>
          <p:cNvSpPr txBox="1">
            <a:spLocks/>
          </p:cNvSpPr>
          <p:nvPr/>
        </p:nvSpPr>
        <p:spPr>
          <a:xfrm>
            <a:off x="152400" y="1371600"/>
            <a:ext cx="6858000" cy="5181600"/>
          </a:xfrm>
          <a:prstGeom prst="rect">
            <a:avLst/>
          </a:prstGeom>
        </p:spPr>
        <p:txBody>
          <a:bodyPr vert="horz" lIns="91440" tIns="45720" rIns="91440" bIns="45720" rtlCol="0">
            <a:normAutofit/>
          </a:bodyPr>
          <a:lstStyle/>
          <a:p>
            <a:pPr lvl="0" algn="just">
              <a:spcBef>
                <a:spcPct val="20000"/>
              </a:spcBef>
            </a:pPr>
            <a:r>
              <a:rPr lang="en-US" dirty="0" smtClean="0">
                <a:solidFill>
                  <a:schemeClr val="bg1"/>
                </a:solidFill>
                <a:latin typeface="Perpetua" pitchFamily="18" charset="0"/>
                <a:sym typeface="Wingdings"/>
              </a:rPr>
              <a:t> </a:t>
            </a:r>
            <a:r>
              <a:rPr kumimoji="0" lang="en-US" sz="2600" b="0" i="0" u="none" strike="noStrike" kern="1200" cap="none" spc="0" normalizeH="0" baseline="0" noProof="0" dirty="0" smtClean="0">
                <a:ln>
                  <a:noFill/>
                </a:ln>
                <a:solidFill>
                  <a:schemeClr val="bg1"/>
                </a:solidFill>
                <a:effectLst/>
                <a:uLnTx/>
                <a:uFillTx/>
                <a:latin typeface="Perpetua" pitchFamily="18" charset="0"/>
              </a:rPr>
              <a:t>One P-</a:t>
            </a:r>
            <a:r>
              <a:rPr kumimoji="0" lang="en-US" sz="2600" b="0" i="0" u="none" strike="noStrike" kern="1200" cap="none" spc="0" normalizeH="0" baseline="0" noProof="0" dirty="0" err="1" smtClean="0">
                <a:ln>
                  <a:noFill/>
                </a:ln>
                <a:solidFill>
                  <a:schemeClr val="bg1"/>
                </a:solidFill>
                <a:effectLst/>
                <a:uLnTx/>
                <a:uFillTx/>
                <a:latin typeface="Perpetua" pitchFamily="18" charset="0"/>
              </a:rPr>
              <a:t>EQ</a:t>
            </a:r>
            <a:r>
              <a:rPr kumimoji="0" lang="en-US" sz="2600" b="0" i="0" u="none" strike="noStrike" kern="1200" cap="none" spc="0" normalizeH="0" baseline="0" noProof="0" dirty="0" smtClean="0">
                <a:ln>
                  <a:noFill/>
                </a:ln>
                <a:solidFill>
                  <a:schemeClr val="bg1"/>
                </a:solidFill>
                <a:effectLst/>
                <a:uLnTx/>
                <a:uFillTx/>
                <a:latin typeface="Perpetua" pitchFamily="18" charset="0"/>
              </a:rPr>
              <a:t> in </a:t>
            </a:r>
            <a:r>
              <a:rPr kumimoji="0" lang="en-US" sz="2600" b="1" i="0" u="none" strike="noStrike" kern="1200" cap="none" spc="0" normalizeH="0" baseline="0" noProof="0" dirty="0" smtClean="0">
                <a:ln>
                  <a:noFill/>
                </a:ln>
                <a:solidFill>
                  <a:schemeClr val="bg1"/>
                </a:solidFill>
                <a:effectLst/>
                <a:uLnTx/>
                <a:uFillTx/>
                <a:latin typeface="Perpetua" pitchFamily="18" charset="0"/>
              </a:rPr>
              <a:t>each</a:t>
            </a:r>
            <a:r>
              <a:rPr kumimoji="0" lang="en-US" sz="2600" b="0" i="0" u="none" strike="noStrike" kern="1200" cap="none" spc="0" normalizeH="0" baseline="0" noProof="0" dirty="0" smtClean="0">
                <a:ln>
                  <a:noFill/>
                </a:ln>
                <a:solidFill>
                  <a:schemeClr val="bg1"/>
                </a:solidFill>
                <a:effectLst/>
                <a:uLnTx/>
                <a:uFillTx/>
                <a:latin typeface="Perpetua" pitchFamily="18" charset="0"/>
              </a:rPr>
              <a:t> of the 8 areas is required</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600" b="0" i="0" u="none" strike="noStrike" kern="1200" cap="none" spc="0" normalizeH="0" baseline="0" noProof="0" dirty="0" smtClean="0">
              <a:ln>
                <a:noFill/>
              </a:ln>
              <a:solidFill>
                <a:schemeClr val="bg1"/>
              </a:solidFill>
              <a:effectLst/>
              <a:uLnTx/>
              <a:uFillTx/>
              <a:latin typeface="Perpetua" pitchFamily="18" charset="0"/>
            </a:endParaRPr>
          </a:p>
          <a:p>
            <a:pPr lvl="0" algn="just">
              <a:spcBef>
                <a:spcPct val="20000"/>
              </a:spcBef>
            </a:pPr>
            <a:r>
              <a:rPr lang="en-US" dirty="0" smtClean="0">
                <a:solidFill>
                  <a:schemeClr val="bg1"/>
                </a:solidFill>
                <a:latin typeface="Perpetua" pitchFamily="18" charset="0"/>
                <a:sym typeface="Wingdings"/>
              </a:rPr>
              <a:t> </a:t>
            </a:r>
            <a:r>
              <a:rPr kumimoji="0" lang="en-US" sz="2600" b="0" i="0" u="none" strike="noStrike" kern="1200" cap="none" spc="0" normalizeH="0" baseline="0" noProof="0" dirty="0" smtClean="0">
                <a:ln>
                  <a:noFill/>
                </a:ln>
                <a:solidFill>
                  <a:schemeClr val="bg1"/>
                </a:solidFill>
                <a:effectLst/>
                <a:uLnTx/>
                <a:uFillTx/>
                <a:latin typeface="Perpetua" pitchFamily="18" charset="0"/>
              </a:rPr>
              <a:t>Designated by </a:t>
            </a:r>
            <a:r>
              <a:rPr kumimoji="0" lang="en-US" sz="2600" b="1" i="0" u="none" strike="noStrike" kern="1200" cap="none" spc="0" normalizeH="0" baseline="0" noProof="0" dirty="0" smtClean="0">
                <a:ln>
                  <a:noFill/>
                </a:ln>
                <a:solidFill>
                  <a:schemeClr val="bg1"/>
                </a:solidFill>
                <a:effectLst/>
                <a:uLnTx/>
                <a:uFillTx/>
                <a:latin typeface="Perpetua" pitchFamily="18" charset="0"/>
              </a:rPr>
              <a:t>.Q  </a:t>
            </a:r>
            <a:r>
              <a:rPr kumimoji="0" lang="en-US" sz="2600" b="0" i="0" u="none" strike="noStrike" kern="1200" cap="none" spc="0" normalizeH="0" baseline="0" noProof="0" dirty="0" smtClean="0">
                <a:ln>
                  <a:noFill/>
                </a:ln>
                <a:solidFill>
                  <a:schemeClr val="bg1"/>
                </a:solidFill>
                <a:effectLst/>
                <a:uLnTx/>
                <a:uFillTx/>
                <a:latin typeface="Perpetua" pitchFamily="18" charset="0"/>
              </a:rPr>
              <a:t>(i.e., </a:t>
            </a:r>
            <a:r>
              <a:rPr kumimoji="0" lang="en-US" sz="2600" b="0" i="0" u="none" strike="noStrike" kern="1200" cap="none" spc="0" normalizeH="0" baseline="0" noProof="0" dirty="0" err="1" smtClean="0">
                <a:ln>
                  <a:noFill/>
                </a:ln>
                <a:solidFill>
                  <a:schemeClr val="bg1"/>
                </a:solidFill>
                <a:effectLst/>
                <a:uLnTx/>
                <a:uFillTx/>
                <a:latin typeface="Perpetua" pitchFamily="18" charset="0"/>
              </a:rPr>
              <a:t>RES.Q</a:t>
            </a:r>
            <a:r>
              <a:rPr kumimoji="0" lang="en-US" sz="2600" b="0" i="0" u="none" strike="noStrike" kern="1200" cap="none" spc="0" normalizeH="0" baseline="0" noProof="0" dirty="0" smtClean="0">
                <a:ln>
                  <a:noFill/>
                </a:ln>
                <a:solidFill>
                  <a:schemeClr val="bg1"/>
                </a:solidFill>
                <a:effectLst/>
                <a:uLnTx/>
                <a:uFillTx/>
                <a:latin typeface="Perpetua" pitchFamily="18" charset="0"/>
              </a:rPr>
              <a:t> 101)</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600" b="0" i="0" u="none" strike="noStrike" kern="1200" cap="none" spc="0" normalizeH="0" baseline="0" noProof="0" dirty="0" smtClean="0">
              <a:ln>
                <a:noFill/>
              </a:ln>
              <a:solidFill>
                <a:schemeClr val="bg1"/>
              </a:solidFill>
              <a:effectLst/>
              <a:uLnTx/>
              <a:uFillTx/>
              <a:latin typeface="Perpetua" pitchFamily="18" charset="0"/>
            </a:endParaRPr>
          </a:p>
          <a:p>
            <a:pPr lvl="0" algn="just">
              <a:spcBef>
                <a:spcPct val="20000"/>
              </a:spcBef>
            </a:pPr>
            <a:r>
              <a:rPr lang="en-US" dirty="0" smtClean="0">
                <a:solidFill>
                  <a:schemeClr val="bg1"/>
                </a:solidFill>
                <a:latin typeface="Perpetua" pitchFamily="18" charset="0"/>
                <a:sym typeface="Wingdings"/>
              </a:rPr>
              <a:t> </a:t>
            </a:r>
            <a:r>
              <a:rPr kumimoji="0" lang="en-US" sz="2600" b="0" i="0" u="none" strike="noStrike" kern="1200" cap="none" spc="0" normalizeH="0" baseline="0" noProof="0" dirty="0" smtClean="0">
                <a:ln>
                  <a:noFill/>
                </a:ln>
                <a:solidFill>
                  <a:schemeClr val="bg1"/>
                </a:solidFill>
                <a:effectLst/>
                <a:uLnTx/>
                <a:uFillTx/>
                <a:latin typeface="Perpetua" pitchFamily="18" charset="0"/>
              </a:rPr>
              <a:t>One will be a First Year Seminar (</a:t>
            </a:r>
            <a:r>
              <a:rPr kumimoji="0" lang="en-US" sz="2600" b="1" i="0" u="none" strike="noStrike" kern="1200" cap="none" spc="0" normalizeH="0" baseline="0" noProof="0" dirty="0" smtClean="0">
                <a:ln>
                  <a:noFill/>
                </a:ln>
                <a:solidFill>
                  <a:schemeClr val="bg1"/>
                </a:solidFill>
                <a:effectLst/>
                <a:uLnTx/>
                <a:uFillTx/>
                <a:latin typeface="Perpetua" pitchFamily="18" charset="0"/>
              </a:rPr>
              <a:t>.F</a:t>
            </a:r>
            <a:r>
              <a:rPr kumimoji="0" lang="en-US" sz="2600" b="0" i="0" u="none" strike="noStrike" kern="1200" cap="none" spc="0" normalizeH="0" baseline="0" noProof="0" dirty="0" smtClean="0">
                <a:ln>
                  <a:noFill/>
                </a:ln>
                <a:solidFill>
                  <a:schemeClr val="bg1"/>
                </a:solidFill>
                <a:effectLst/>
                <a:uLnTx/>
                <a:uFillTx/>
                <a:latin typeface="Perpetua" pitchFamily="18" charset="0"/>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600" b="0" i="0" u="none" strike="noStrike" kern="1200" cap="none" spc="0" normalizeH="0" baseline="0" noProof="0" dirty="0" smtClean="0">
              <a:ln>
                <a:noFill/>
              </a:ln>
              <a:solidFill>
                <a:schemeClr val="bg1"/>
              </a:solidFill>
              <a:effectLst/>
              <a:uLnTx/>
              <a:uFillTx/>
              <a:latin typeface="Perpetua" pitchFamily="18" charset="0"/>
            </a:endParaRPr>
          </a:p>
          <a:p>
            <a:pPr lvl="0" algn="just">
              <a:spcBef>
                <a:spcPct val="20000"/>
              </a:spcBef>
            </a:pPr>
            <a:r>
              <a:rPr lang="en-US" dirty="0" smtClean="0">
                <a:solidFill>
                  <a:schemeClr val="bg1"/>
                </a:solidFill>
                <a:latin typeface="Perpetua" pitchFamily="18" charset="0"/>
                <a:sym typeface="Wingdings"/>
              </a:rPr>
              <a:t> </a:t>
            </a:r>
            <a:r>
              <a:rPr kumimoji="0" lang="en-US" sz="2600" b="0" i="0" u="none" strike="noStrike" kern="1200" cap="none" spc="0" normalizeH="0" baseline="0" noProof="0" dirty="0" smtClean="0">
                <a:ln>
                  <a:noFill/>
                </a:ln>
                <a:solidFill>
                  <a:schemeClr val="bg1"/>
                </a:solidFill>
                <a:effectLst/>
                <a:uLnTx/>
                <a:uFillTx/>
                <a:latin typeface="Perpetua" pitchFamily="18" charset="0"/>
              </a:rPr>
              <a:t>P-</a:t>
            </a:r>
            <a:r>
              <a:rPr kumimoji="0" lang="en-US" sz="2600" b="0" i="0" u="none" strike="noStrike" kern="1200" cap="none" spc="0" normalizeH="0" baseline="0" noProof="0" dirty="0" err="1" smtClean="0">
                <a:ln>
                  <a:noFill/>
                </a:ln>
                <a:solidFill>
                  <a:schemeClr val="bg1"/>
                </a:solidFill>
                <a:effectLst/>
                <a:uLnTx/>
                <a:uFillTx/>
                <a:latin typeface="Perpetua" pitchFamily="18" charset="0"/>
              </a:rPr>
              <a:t>EQ</a:t>
            </a:r>
            <a:r>
              <a:rPr kumimoji="0" lang="en-US" sz="2600" b="0" i="0" u="none" strike="noStrike" kern="1200" cap="none" spc="0" normalizeH="0" baseline="0" noProof="0" dirty="0" smtClean="0">
                <a:ln>
                  <a:noFill/>
                </a:ln>
                <a:solidFill>
                  <a:schemeClr val="bg1"/>
                </a:solidFill>
                <a:effectLst/>
                <a:uLnTx/>
                <a:uFillTx/>
                <a:latin typeface="Perpetua" pitchFamily="18" charset="0"/>
              </a:rPr>
              <a:t> courses may count towards major and core </a:t>
            </a:r>
            <a:r>
              <a:rPr kumimoji="0" lang="en-US" sz="2600" b="0" i="0" u="none" strike="noStrike" kern="1200" cap="none" spc="0" normalizeH="0" noProof="0" dirty="0" smtClean="0">
                <a:ln>
                  <a:noFill/>
                </a:ln>
                <a:solidFill>
                  <a:schemeClr val="bg1"/>
                </a:solidFill>
                <a:effectLst/>
                <a:uLnTx/>
                <a:uFillTx/>
                <a:latin typeface="Perpetua" pitchFamily="18" charset="0"/>
              </a:rPr>
              <a:t>     </a:t>
            </a:r>
            <a:r>
              <a:rPr kumimoji="0" lang="en-US" sz="2000" b="0" i="0" u="none" strike="noStrike" kern="1200" cap="none" spc="0" normalizeH="0" baseline="0" noProof="0" dirty="0" smtClean="0">
                <a:ln>
                  <a:noFill/>
                </a:ln>
                <a:solidFill>
                  <a:schemeClr val="bg1"/>
                </a:solidFill>
                <a:effectLst/>
                <a:uLnTx/>
                <a:uFillTx/>
                <a:latin typeface="Perpetua" pitchFamily="18" charset="0"/>
              </a:rPr>
              <a:t>(i.e., A History major may count </a:t>
            </a:r>
            <a:r>
              <a:rPr kumimoji="0" lang="en-US" sz="2000" b="0" i="0" u="none" strike="noStrike" kern="1200" cap="none" spc="0" normalizeH="0" baseline="0" noProof="0" dirty="0" err="1" smtClean="0">
                <a:ln>
                  <a:noFill/>
                </a:ln>
                <a:solidFill>
                  <a:schemeClr val="bg1"/>
                </a:solidFill>
                <a:effectLst/>
                <a:uLnTx/>
                <a:uFillTx/>
                <a:latin typeface="Perpetua" pitchFamily="18" charset="0"/>
              </a:rPr>
              <a:t>HIS.Q</a:t>
            </a:r>
            <a:r>
              <a:rPr kumimoji="0" lang="en-US" sz="2000" b="0" i="0" u="none" strike="noStrike" kern="1200" cap="none" spc="0" normalizeH="0" baseline="0" noProof="0" dirty="0" smtClean="0">
                <a:ln>
                  <a:noFill/>
                </a:ln>
                <a:solidFill>
                  <a:schemeClr val="bg1"/>
                </a:solidFill>
                <a:effectLst/>
                <a:uLnTx/>
                <a:uFillTx/>
                <a:latin typeface="Perpetua" pitchFamily="18" charset="0"/>
              </a:rPr>
              <a:t> 205 American Republic I as a  P-</a:t>
            </a:r>
            <a:r>
              <a:rPr kumimoji="0" lang="en-US" sz="2000" b="0" i="0" u="none" strike="noStrike" kern="1200" cap="none" spc="0" normalizeH="0" baseline="0" noProof="0" dirty="0" err="1" smtClean="0">
                <a:ln>
                  <a:noFill/>
                </a:ln>
                <a:solidFill>
                  <a:schemeClr val="bg1"/>
                </a:solidFill>
                <a:effectLst/>
                <a:uLnTx/>
                <a:uFillTx/>
                <a:latin typeface="Perpetua" pitchFamily="18" charset="0"/>
              </a:rPr>
              <a:t>EQ</a:t>
            </a:r>
            <a:r>
              <a:rPr kumimoji="0" lang="en-US" sz="2000" b="0" i="0" u="none" strike="noStrike" kern="1200" cap="none" spc="0" normalizeH="0" baseline="0" noProof="0" dirty="0" smtClean="0">
                <a:ln>
                  <a:noFill/>
                </a:ln>
                <a:solidFill>
                  <a:schemeClr val="bg1"/>
                </a:solidFill>
                <a:effectLst/>
                <a:uLnTx/>
                <a:uFillTx/>
                <a:latin typeface="Perpetua" pitchFamily="18" charset="0"/>
              </a:rPr>
              <a:t> in History and a major requirement.)</a:t>
            </a:r>
            <a:endParaRPr kumimoji="0" lang="en-US" sz="2600" b="0" i="0" u="none" strike="noStrike" kern="1200" cap="none" spc="0" normalizeH="0" baseline="0" noProof="0" dirty="0" smtClean="0">
              <a:ln>
                <a:noFill/>
              </a:ln>
              <a:solidFill>
                <a:schemeClr val="bg1"/>
              </a:solidFill>
              <a:effectLst/>
              <a:uLnTx/>
              <a:uFillTx/>
              <a:latin typeface="Perpetua" pitchFamily="18" charset="0"/>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600" b="0" i="0" u="none" strike="noStrike" kern="1200" cap="none" spc="0" normalizeH="0" baseline="0" noProof="0" dirty="0" smtClean="0">
              <a:ln>
                <a:noFill/>
              </a:ln>
              <a:solidFill>
                <a:schemeClr val="bg1"/>
              </a:solidFill>
              <a:effectLst/>
              <a:uLnTx/>
              <a:uFillTx/>
              <a:latin typeface="Perpetua" pitchFamily="18" charset="0"/>
            </a:endParaRPr>
          </a:p>
          <a:p>
            <a:pPr lvl="0" algn="just">
              <a:spcBef>
                <a:spcPct val="20000"/>
              </a:spcBef>
            </a:pPr>
            <a:r>
              <a:rPr lang="en-US" dirty="0" smtClean="0">
                <a:solidFill>
                  <a:schemeClr val="bg1"/>
                </a:solidFill>
                <a:latin typeface="Perpetua" pitchFamily="18" charset="0"/>
                <a:sym typeface="Wingdings"/>
              </a:rPr>
              <a:t> </a:t>
            </a:r>
            <a:r>
              <a:rPr kumimoji="0" lang="en-US" sz="2600" b="0" i="0" u="none" strike="noStrike" kern="1200" cap="none" spc="0" normalizeH="0" baseline="0" noProof="0" dirty="0" smtClean="0">
                <a:ln>
                  <a:noFill/>
                </a:ln>
                <a:solidFill>
                  <a:schemeClr val="bg1"/>
                </a:solidFill>
                <a:effectLst/>
                <a:uLnTx/>
                <a:uFillTx/>
                <a:latin typeface="Perpetua" pitchFamily="18" charset="0"/>
              </a:rPr>
              <a:t>25 credits (8 courses)</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600" b="0" i="0" u="none" strike="noStrike" kern="1200" cap="none" spc="0" normalizeH="0" baseline="0" noProof="0" dirty="0" smtClean="0">
              <a:ln>
                <a:noFill/>
              </a:ln>
              <a:solidFill>
                <a:schemeClr val="bg1"/>
              </a:solidFill>
              <a:effectLst/>
              <a:uLnTx/>
              <a:uFillTx/>
              <a:latin typeface="Perpetua" pitchFamily="18" charset="0"/>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600" b="0" i="0" u="none" strike="noStrike" kern="1200" cap="none" spc="0" normalizeH="0" baseline="0" noProof="0" dirty="0">
              <a:ln>
                <a:noFill/>
              </a:ln>
              <a:solidFill>
                <a:schemeClr val="bg1"/>
              </a:solidFill>
              <a:effectLst/>
              <a:uLnTx/>
              <a:uFillTx/>
              <a:latin typeface="Perpetua" pitchFamily="18" charset="0"/>
            </a:endParaRPr>
          </a:p>
        </p:txBody>
      </p:sp>
      <p:sp>
        <p:nvSpPr>
          <p:cNvPr id="10" name="TextBox 9"/>
          <p:cNvSpPr txBox="1"/>
          <p:nvPr/>
        </p:nvSpPr>
        <p:spPr>
          <a:xfrm>
            <a:off x="0" y="838200"/>
            <a:ext cx="7010400" cy="276999"/>
          </a:xfrm>
          <a:prstGeom prst="rect">
            <a:avLst/>
          </a:prstGeom>
          <a:noFill/>
        </p:spPr>
        <p:txBody>
          <a:bodyPr wrap="square" rtlCol="0">
            <a:spAutoFit/>
          </a:bodyPr>
          <a:lstStyle/>
          <a:p>
            <a:pPr algn="ctr"/>
            <a:r>
              <a:rPr lang="en-US" sz="1200" dirty="0" smtClean="0">
                <a:solidFill>
                  <a:schemeClr val="bg1"/>
                </a:solidFill>
                <a:latin typeface="Shrewsbury" pitchFamily="18" charset="2"/>
              </a:rPr>
              <a:t>Continued</a:t>
            </a:r>
            <a:endParaRPr lang="en-US" sz="1200" dirty="0">
              <a:solidFill>
                <a:schemeClr val="bg1"/>
              </a:solidFill>
              <a:latin typeface="Shrewsbury" pitchFamily="18" charset="2"/>
            </a:endParaRPr>
          </a:p>
        </p:txBody>
      </p:sp>
    </p:spTree>
  </p:cSld>
  <p:clrMapOvr>
    <a:masterClrMapping/>
  </p:clrMapOvr>
  <p:transition spd="med">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1380</TotalTime>
  <Words>1108</Words>
  <Application>Microsoft Office PowerPoint</Application>
  <PresentationFormat>On-screen Show (4:3)</PresentationFormat>
  <Paragraphs>191</Paragraphs>
  <Slides>24</Slides>
  <Notes>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Company>Nazareth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2013 Core</dc:title>
  <dc:creator>Nazareth</dc:creator>
  <cp:lastModifiedBy>Nazareth</cp:lastModifiedBy>
  <cp:revision>154</cp:revision>
  <dcterms:created xsi:type="dcterms:W3CDTF">2012-11-01T14:55:24Z</dcterms:created>
  <dcterms:modified xsi:type="dcterms:W3CDTF">2013-09-06T12:45:16Z</dcterms:modified>
</cp:coreProperties>
</file>