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89" r:id="rId24"/>
    <p:sldId id="281" r:id="rId25"/>
    <p:sldId id="282" r:id="rId26"/>
    <p:sldId id="283" r:id="rId27"/>
    <p:sldId id="284" r:id="rId28"/>
    <p:sldId id="285" r:id="rId29"/>
    <p:sldId id="290" r:id="rId30"/>
    <p:sldId id="286" r:id="rId31"/>
    <p:sldId id="287" r:id="rId32"/>
    <p:sldId id="288"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07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450BA682-E766-4BE3-93B2-D0DB76FBDEB0}" type="datetimeFigureOut">
              <a:rPr lang="en-US" smtClean="0"/>
              <a:pPr/>
              <a:t>9/20/2013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98B94489-6899-495A-8865-435FA1D1571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Freshmen should be advised to be careful about seeking advice from </a:t>
            </a:r>
            <a:r>
              <a:rPr lang="en-US" dirty="0" err="1" smtClean="0"/>
              <a:t>upperclass</a:t>
            </a:r>
            <a:r>
              <a:rPr lang="en-US" dirty="0" smtClean="0"/>
              <a:t> students,</a:t>
            </a:r>
            <a:r>
              <a:rPr lang="en-US" baseline="0" dirty="0" smtClean="0"/>
              <a:t> since they will be under different cores.</a:t>
            </a:r>
          </a:p>
          <a:p>
            <a:endParaRPr lang="en-US" baseline="0" dirty="0" smtClean="0"/>
          </a:p>
          <a:p>
            <a:r>
              <a:rPr lang="en-US" baseline="0" dirty="0" smtClean="0"/>
              <a:t>Some new-core language will be used over the next few years with students who are still under the old core.  </a:t>
            </a:r>
          </a:p>
          <a:p>
            <a:endParaRPr lang="en-US" baseline="0" dirty="0" smtClean="0"/>
          </a:p>
          <a:p>
            <a:r>
              <a:rPr lang="en-US" baseline="0" dirty="0" smtClean="0"/>
              <a:t>Be sure that students under the old core, especially transfers, know that we are in transition.</a:t>
            </a:r>
          </a:p>
          <a:p>
            <a:endParaRPr lang="en-US" baseline="0" dirty="0" smtClean="0"/>
          </a:p>
          <a:p>
            <a:r>
              <a:rPr lang="en-US" baseline="0" dirty="0" smtClean="0"/>
              <a:t>They need to understand that although THEY are still under the old core, some of the elements of the new core will substitute for requirements they must meet in their (old) core.</a:t>
            </a:r>
          </a:p>
          <a:p>
            <a:endParaRPr lang="en-US" dirty="0"/>
          </a:p>
        </p:txBody>
      </p:sp>
      <p:sp>
        <p:nvSpPr>
          <p:cNvPr id="4" name="Slide Number Placeholder 3"/>
          <p:cNvSpPr>
            <a:spLocks noGrp="1"/>
          </p:cNvSpPr>
          <p:nvPr>
            <p:ph type="sldNum" sz="quarter" idx="10"/>
          </p:nvPr>
        </p:nvSpPr>
        <p:spPr/>
        <p:txBody>
          <a:bodyPr/>
          <a:lstStyle/>
          <a:p>
            <a:fld id="{98B94489-6899-495A-8865-435FA1D1571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a:t>
            </a:r>
            <a:r>
              <a:rPr lang="en-US" baseline="0" dirty="0" smtClean="0"/>
              <a:t> students to USE THEIR PROGRAM EVALUATIONS.</a:t>
            </a:r>
          </a:p>
          <a:p>
            <a:endParaRPr lang="en-US" baseline="0" dirty="0" smtClean="0"/>
          </a:p>
          <a:p>
            <a:r>
              <a:rPr lang="en-US" baseline="0" dirty="0" smtClean="0"/>
              <a:t>Students under the old core will see the old core requirements reflected in their program evaluations.</a:t>
            </a:r>
          </a:p>
          <a:p>
            <a:endParaRPr lang="en-US" baseline="0" dirty="0" smtClean="0"/>
          </a:p>
          <a:p>
            <a:r>
              <a:rPr lang="en-US" baseline="0" dirty="0" smtClean="0"/>
              <a:t>Students under the new core will see the new core requirements reflected in their program evaluations.</a:t>
            </a:r>
            <a:endParaRPr lang="en-US" dirty="0"/>
          </a:p>
        </p:txBody>
      </p:sp>
      <p:sp>
        <p:nvSpPr>
          <p:cNvPr id="4" name="Slide Number Placeholder 3"/>
          <p:cNvSpPr>
            <a:spLocks noGrp="1"/>
          </p:cNvSpPr>
          <p:nvPr>
            <p:ph type="sldNum" sz="quarter" idx="10"/>
          </p:nvPr>
        </p:nvSpPr>
        <p:spPr/>
        <p:txBody>
          <a:bodyPr/>
          <a:lstStyle/>
          <a:p>
            <a:fld id="{98B94489-6899-495A-8865-435FA1D1571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Departments who change folder colors by cohort:</a:t>
            </a:r>
            <a:r>
              <a:rPr lang="en-US" baseline="0" dirty="0" smtClean="0"/>
              <a:t> use green stickers to indicate old core, and use blue stickers to indicate new core.</a:t>
            </a:r>
          </a:p>
          <a:p>
            <a:r>
              <a:rPr lang="en-US" baseline="0" dirty="0" smtClean="0"/>
              <a:t> </a:t>
            </a:r>
          </a:p>
          <a:p>
            <a:r>
              <a:rPr lang="en-US" baseline="0" dirty="0" smtClean="0"/>
              <a:t>When you work with a student, the FIRST task should be to determine which core she is under.  (This affects everything else!)</a:t>
            </a:r>
            <a:endParaRPr lang="en-US" dirty="0"/>
          </a:p>
        </p:txBody>
      </p:sp>
      <p:sp>
        <p:nvSpPr>
          <p:cNvPr id="4" name="Slide Number Placeholder 3"/>
          <p:cNvSpPr>
            <a:spLocks noGrp="1"/>
          </p:cNvSpPr>
          <p:nvPr>
            <p:ph type="sldNum" sz="quarter" idx="10"/>
          </p:nvPr>
        </p:nvSpPr>
        <p:spPr/>
        <p:txBody>
          <a:bodyPr/>
          <a:lstStyle/>
          <a:p>
            <a:fld id="{98B94489-6899-495A-8865-435FA1D1571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students  under the new core to touch  base with you about their progress in selecting an enduring question and I</a:t>
            </a:r>
            <a:r>
              <a:rPr lang="en-US" baseline="0" dirty="0" smtClean="0"/>
              <a:t>S courses.</a:t>
            </a:r>
            <a:endParaRPr lang="en-US" dirty="0"/>
          </a:p>
        </p:txBody>
      </p:sp>
      <p:sp>
        <p:nvSpPr>
          <p:cNvPr id="4" name="Slide Number Placeholder 3"/>
          <p:cNvSpPr>
            <a:spLocks noGrp="1"/>
          </p:cNvSpPr>
          <p:nvPr>
            <p:ph type="sldNum" sz="quarter" idx="10"/>
          </p:nvPr>
        </p:nvSpPr>
        <p:spPr/>
        <p:txBody>
          <a:bodyPr/>
          <a:lstStyle/>
          <a:p>
            <a:fld id="{98B94489-6899-495A-8865-435FA1D15714}"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students </a:t>
            </a:r>
            <a:r>
              <a:rPr lang="en-US" smtClean="0"/>
              <a:t>to start thinking </a:t>
            </a:r>
            <a:r>
              <a:rPr lang="en-US" dirty="0" smtClean="0"/>
              <a:t>early about possibilities for their EL pathway.</a:t>
            </a:r>
          </a:p>
          <a:p>
            <a:endParaRPr lang="en-US" dirty="0"/>
          </a:p>
        </p:txBody>
      </p:sp>
      <p:sp>
        <p:nvSpPr>
          <p:cNvPr id="4" name="Slide Number Placeholder 3"/>
          <p:cNvSpPr>
            <a:spLocks noGrp="1"/>
          </p:cNvSpPr>
          <p:nvPr>
            <p:ph type="sldNum" sz="quarter" idx="10"/>
          </p:nvPr>
        </p:nvSpPr>
        <p:spPr/>
        <p:txBody>
          <a:bodyPr/>
          <a:lstStyle/>
          <a:p>
            <a:fld id="{98B94489-6899-495A-8865-435FA1D15714}" type="slidenum">
              <a:rPr lang="en-US" smtClean="0"/>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B94489-6899-495A-8865-435FA1D15714}"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4B0A24F-4A9F-41A5-BE61-84676363A0B0}" type="datetimeFigureOut">
              <a:rPr lang="en-US" smtClean="0"/>
              <a:pPr/>
              <a:t>9/20/2013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702F2BF-2E33-4A19-932D-0B3BDDF55E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B0A24F-4A9F-41A5-BE61-84676363A0B0}"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F2BF-2E33-4A19-932D-0B3BDDF55E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B0A24F-4A9F-41A5-BE61-84676363A0B0}"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F2BF-2E33-4A19-932D-0B3BDDF55E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B0A24F-4A9F-41A5-BE61-84676363A0B0}"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F2BF-2E33-4A19-932D-0B3BDDF55E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B0A24F-4A9F-41A5-BE61-84676363A0B0}"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F2BF-2E33-4A19-932D-0B3BDDF55E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B0A24F-4A9F-41A5-BE61-84676363A0B0}"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F2BF-2E33-4A19-932D-0B3BDDF55E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B0A24F-4A9F-41A5-BE61-84676363A0B0}" type="datetimeFigureOut">
              <a:rPr lang="en-US" smtClean="0"/>
              <a:pPr/>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02F2BF-2E33-4A19-932D-0B3BDDF55E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B0A24F-4A9F-41A5-BE61-84676363A0B0}" type="datetimeFigureOut">
              <a:rPr lang="en-US" smtClean="0"/>
              <a:pPr/>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02F2BF-2E33-4A19-932D-0B3BDDF55E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0A24F-4A9F-41A5-BE61-84676363A0B0}" type="datetimeFigureOut">
              <a:rPr lang="en-US" smtClean="0"/>
              <a:pPr/>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02F2BF-2E33-4A19-932D-0B3BDDF55E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B0A24F-4A9F-41A5-BE61-84676363A0B0}"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F2BF-2E33-4A19-932D-0B3BDDF55E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B0A24F-4A9F-41A5-BE61-84676363A0B0}"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702F2BF-2E33-4A19-932D-0B3BDDF55E3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B0A24F-4A9F-41A5-BE61-84676363A0B0}" type="datetimeFigureOut">
              <a:rPr lang="en-US" smtClean="0"/>
              <a:pPr/>
              <a:t>9/20/2013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02F2BF-2E33-4A19-932D-0B3BDDF55E3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59004"/>
            <a:ext cx="8084264" cy="1169551"/>
          </a:xfrm>
          <a:prstGeom prst="rect">
            <a:avLst/>
          </a:prstGeom>
          <a:noFill/>
        </p:spPr>
        <p:txBody>
          <a:bodyPr wrap="none" rtlCol="0">
            <a:spAutoFit/>
          </a:bodyPr>
          <a:lstStyle/>
          <a:p>
            <a:r>
              <a:rPr lang="en-US" sz="7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60000" endA="900" endPos="58000" dir="5400000" sy="-100000" algn="bl" rotWithShape="0"/>
                </a:effectLst>
                <a:latin typeface="MrBubbleFont" pitchFamily="2" charset="0"/>
              </a:rPr>
              <a:t>Advising for Two Cores</a:t>
            </a:r>
            <a:endParaRPr lang="en-US" sz="7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60000" endA="900" endPos="58000" dir="5400000" sy="-100000" algn="bl" rotWithShape="0"/>
              </a:effectLst>
              <a:latin typeface="MrBubbleFont" pitchFamily="2" charset="0"/>
            </a:endParaRPr>
          </a:p>
        </p:txBody>
      </p:sp>
      <p:sp>
        <p:nvSpPr>
          <p:cNvPr id="8" name="Down Arrow 7"/>
          <p:cNvSpPr/>
          <p:nvPr/>
        </p:nvSpPr>
        <p:spPr>
          <a:xfrm rot="13512280">
            <a:off x="822593" y="3117925"/>
            <a:ext cx="2420066" cy="3390510"/>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rot="18934510">
            <a:off x="592429" y="4572937"/>
            <a:ext cx="2154803" cy="1200329"/>
          </a:xfrm>
          <a:prstGeom prst="rect">
            <a:avLst/>
          </a:prstGeom>
          <a:noFill/>
        </p:spPr>
        <p:txBody>
          <a:bodyPr wrap="square" rtlCol="0">
            <a:spAutoFit/>
          </a:bodyPr>
          <a:lstStyle/>
          <a:p>
            <a:r>
              <a:rPr lang="en-US" sz="7200" b="1" dirty="0" smtClean="0">
                <a:solidFill>
                  <a:schemeClr val="bg2">
                    <a:lumMod val="75000"/>
                  </a:schemeClr>
                </a:solidFill>
                <a:latin typeface="+mj-lt"/>
              </a:rPr>
              <a:t>1988 </a:t>
            </a:r>
          </a:p>
        </p:txBody>
      </p:sp>
      <p:sp>
        <p:nvSpPr>
          <p:cNvPr id="10" name="Down Arrow 9"/>
          <p:cNvSpPr/>
          <p:nvPr/>
        </p:nvSpPr>
        <p:spPr>
          <a:xfrm rot="8116276">
            <a:off x="5627315" y="3104958"/>
            <a:ext cx="2420066" cy="3390510"/>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2721696">
            <a:off x="6208465" y="4612879"/>
            <a:ext cx="2115786" cy="1200329"/>
          </a:xfrm>
          <a:prstGeom prst="rect">
            <a:avLst/>
          </a:prstGeom>
          <a:noFill/>
        </p:spPr>
        <p:txBody>
          <a:bodyPr wrap="square" rtlCol="0">
            <a:spAutoFit/>
          </a:bodyPr>
          <a:lstStyle/>
          <a:p>
            <a:r>
              <a:rPr lang="en-US" sz="7200" b="1" dirty="0" smtClean="0">
                <a:solidFill>
                  <a:schemeClr val="bg2">
                    <a:lumMod val="75000"/>
                  </a:schemeClr>
                </a:solidFill>
                <a:latin typeface="+mj-lt"/>
              </a:rPr>
              <a:t>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609600"/>
            <a:ext cx="4114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Foundations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FRS101 - 3 cr. - stand-alone Freshman Seminar</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FYS - will be one of the P-</a:t>
              </a:r>
              <a:r>
                <a:rPr lang="en-US" sz="2800" dirty="0" err="1" smtClean="0"/>
                <a:t>EQs</a:t>
              </a:r>
              <a:r>
                <a:rPr lang="en-US" sz="2800" dirty="0" smtClean="0"/>
                <a:t> for </a:t>
              </a:r>
            </a:p>
            <a:p>
              <a:pPr algn="ctr"/>
              <a:r>
                <a:rPr lang="en-US" sz="2800" dirty="0" smtClean="0"/>
                <a:t>students entering as freshmen </a:t>
              </a:r>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609600"/>
            <a:ext cx="4114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Foundations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FRS101</a:t>
              </a:r>
              <a:r>
                <a:rPr lang="en-US" sz="2800" dirty="0" smtClean="0"/>
                <a:t> </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.F designation in course subject</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609600"/>
            <a:ext cx="4114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Foundations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FRS waived for transfers with 28 or more credits</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FYS and ACS waived for transfers with 28 or more credits, but transfers must take a Core and Portfolio Orientation </a:t>
              </a:r>
              <a:r>
                <a:rPr lang="en-US" sz="2800" dirty="0" smtClean="0"/>
                <a:t>Workshop (CAPOW)</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609600"/>
            <a:ext cx="4114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Perspectives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Perspectives I, PIs - 25 cr. - 1 from each area: </a:t>
              </a:r>
            </a:p>
            <a:p>
              <a:pPr algn="ctr"/>
              <a:r>
                <a:rPr lang="en-US" sz="2000" dirty="0" smtClean="0"/>
                <a:t>History, Literature, Mathematics, Natural Science with lab, </a:t>
              </a:r>
            </a:p>
            <a:p>
              <a:pPr algn="ctr"/>
              <a:r>
                <a:rPr lang="en-US" sz="2000" dirty="0" smtClean="0"/>
                <a:t>Philosophy, Religious Studies, Social Science, Fine Arts </a:t>
              </a:r>
            </a:p>
            <a:p>
              <a:pPr algn="ctr"/>
              <a:r>
                <a:rPr lang="en-US" sz="2000" dirty="0" smtClean="0"/>
                <a:t>(NOTE: P-</a:t>
              </a:r>
              <a:r>
                <a:rPr lang="en-US" sz="2000" dirty="0" err="1" smtClean="0"/>
                <a:t>EQs</a:t>
              </a:r>
              <a:r>
                <a:rPr lang="en-US" sz="2000" dirty="0" smtClean="0"/>
                <a:t> count for PIs, Gs, Ws)</a:t>
              </a:r>
              <a:endParaRPr lang="en-US" sz="20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smtClean="0"/>
            </a:p>
            <a:p>
              <a:pPr algn="ctr"/>
              <a:r>
                <a:rPr lang="en-US" sz="2000" dirty="0" smtClean="0"/>
                <a:t>Perspectives-Enduring Questions, P-</a:t>
              </a:r>
              <a:r>
                <a:rPr lang="en-US" sz="2000" dirty="0" err="1" smtClean="0"/>
                <a:t>EQs</a:t>
              </a:r>
              <a:r>
                <a:rPr lang="en-US" sz="2000" dirty="0" smtClean="0"/>
                <a:t> - 25 cr. - 1 from each area: </a:t>
              </a:r>
            </a:p>
            <a:p>
              <a:pPr algn="ctr"/>
              <a:r>
                <a:rPr lang="en-US" sz="2000" dirty="0" smtClean="0"/>
                <a:t>History, Literature, Mathematics, Natural Science with lab, </a:t>
              </a:r>
            </a:p>
            <a:p>
              <a:pPr algn="ctr"/>
              <a:r>
                <a:rPr lang="en-US" sz="2000" dirty="0" smtClean="0"/>
                <a:t>Philosophy, Religious Studies, Social Science, Visual &amp; Performing Arts </a:t>
              </a:r>
            </a:p>
            <a:p>
              <a:pPr algn="ctr"/>
              <a:r>
                <a:rPr lang="en-US" sz="2000" dirty="0" smtClean="0"/>
                <a:t>(NOTE: 1 must be FYS for students entering as freshmen)</a:t>
              </a:r>
              <a:endParaRPr lang="en-US" sz="20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609600"/>
            <a:ext cx="4114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Perspectives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PI designation in course title</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.Q designation in course subject</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609600"/>
            <a:ext cx="4114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Perspectives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All PIs count as liberal arts credit</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All P-</a:t>
              </a:r>
              <a:r>
                <a:rPr lang="en-US" sz="2800" dirty="0" err="1" smtClean="0"/>
                <a:t>EQs</a:t>
              </a:r>
              <a:r>
                <a:rPr lang="en-US" sz="2800" dirty="0" smtClean="0"/>
                <a:t> count as liberal arts credit</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65532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PII</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 / Integrative Studies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Perspectives II, </a:t>
              </a:r>
              <a:r>
                <a:rPr lang="en-US" sz="2200" dirty="0" err="1" smtClean="0"/>
                <a:t>PIIs</a:t>
              </a:r>
              <a:r>
                <a:rPr lang="en-US" sz="2200" dirty="0" smtClean="0"/>
                <a:t> - 9-12 cr. - depending on degree: </a:t>
              </a:r>
            </a:p>
            <a:p>
              <a:pPr algn="ctr"/>
              <a:r>
                <a:rPr lang="en-US" sz="2200" dirty="0" smtClean="0"/>
                <a:t>BA requires 4 PIIs in four different areas outside of the major - one in math or science </a:t>
              </a:r>
            </a:p>
            <a:p>
              <a:pPr algn="ctr"/>
              <a:r>
                <a:rPr lang="en-US" sz="2200" dirty="0" smtClean="0"/>
                <a:t>   BS, MUSB, BFA requires 3 PIIs from three different areas outside of the major </a:t>
              </a:r>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p>
            <a:p>
              <a:pPr algn="ctr"/>
              <a:r>
                <a:rPr lang="en-US" sz="2200" dirty="0" smtClean="0"/>
                <a:t>Integrative Studies, IS - 9 cr. - Student choice, thematically related.</a:t>
              </a:r>
            </a:p>
            <a:p>
              <a:pPr algn="ctr"/>
              <a:r>
                <a:rPr lang="en-US" sz="2200" dirty="0" smtClean="0"/>
                <a:t>    Must be 200 level or higher</a:t>
              </a:r>
            </a:p>
            <a:p>
              <a:pPr algn="ctr"/>
              <a:r>
                <a:rPr lang="en-US" sz="2200" dirty="0" smtClean="0"/>
                <a:t>    Only one may be from the major (prefix)</a:t>
              </a:r>
            </a:p>
            <a:p>
              <a:pPr algn="ctr"/>
              <a:r>
                <a:rPr lang="en-US" sz="2200" dirty="0" smtClean="0"/>
                <a:t>P-</a:t>
              </a:r>
              <a:r>
                <a:rPr lang="en-US" sz="2200" dirty="0" err="1" smtClean="0"/>
                <a:t>EQs</a:t>
              </a:r>
              <a:r>
                <a:rPr lang="en-US" sz="2200" dirty="0" smtClean="0"/>
                <a:t> are not allowed</a:t>
              </a:r>
              <a:endParaRPr lang="en-US" sz="22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65532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PII</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 / Integrative Studies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PII</a:t>
              </a:r>
              <a:r>
                <a:rPr lang="en-US" sz="2800" dirty="0" smtClean="0"/>
                <a:t> designation in course title</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 designation for IS courses</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65532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PII</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 / Integrative Studies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All </a:t>
              </a:r>
              <a:r>
                <a:rPr lang="en-US" sz="2800" dirty="0" err="1" smtClean="0"/>
                <a:t>PIIs</a:t>
              </a:r>
              <a:r>
                <a:rPr lang="en-US" sz="2800" dirty="0" smtClean="0"/>
                <a:t> count as liberal arts credits</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IS courses may be liberal arts or non-liberal arts</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73914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Core Milestone Experience</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 Core Milestone Experience</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Core Milestone Experience, CME050 - 0 cr. - taken during or after 3rd IS course</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609600"/>
            <a:ext cx="38862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Which core</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18" name="Group 17"/>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The 1988 Core applies to:</a:t>
              </a:r>
              <a:endParaRPr lang="en-US" sz="2400" dirty="0"/>
            </a:p>
            <a:p>
              <a:pPr algn="ctr"/>
              <a:r>
                <a:rPr lang="en-US" sz="2400" dirty="0" smtClean="0"/>
                <a:t>All students entering prior to fall 2013</a:t>
              </a:r>
            </a:p>
            <a:p>
              <a:pPr algn="ctr"/>
              <a:r>
                <a:rPr lang="en-US" sz="2400" dirty="0" smtClean="0"/>
                <a:t>All transfer students entering prior to fall 2015</a:t>
              </a:r>
              <a:endParaRPr lang="en-US" sz="24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1"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The 2013 Core applies to:</a:t>
              </a:r>
            </a:p>
            <a:p>
              <a:pPr algn="ctr"/>
              <a:r>
                <a:rPr lang="en-US" sz="2400" dirty="0" smtClean="0"/>
                <a:t>All freshmen entering fall 2013 and beyond</a:t>
              </a:r>
              <a:r>
                <a:rPr lang="en-US" sz="1600" dirty="0" smtClean="0"/>
                <a:t>(including transfer freshmen)</a:t>
              </a:r>
              <a:endParaRPr lang="en-US" sz="2400" dirty="0"/>
            </a:p>
            <a:p>
              <a:pPr lvl="1" algn="ctr"/>
              <a:r>
                <a:rPr lang="en-US" sz="2400" dirty="0" smtClean="0"/>
                <a:t>All transfers entering fall 2015 and beyond</a:t>
              </a:r>
              <a:endParaRPr lang="en-US" sz="24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73914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Other Core Requirements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Experiential Learning not required </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Experiential Learning, EL – 1 from an </a:t>
              </a:r>
            </a:p>
            <a:p>
              <a:pPr algn="ctr"/>
              <a:r>
                <a:rPr lang="en-US" sz="2800" dirty="0" smtClean="0"/>
                <a:t>approved pathway</a:t>
              </a:r>
            </a:p>
            <a:p>
              <a:pPr algn="ctr"/>
              <a:r>
                <a:rPr lang="en-US" dirty="0" smtClean="0"/>
                <a:t>Credit-bearing ELs are found on </a:t>
              </a:r>
              <a:r>
                <a:rPr lang="en-US" dirty="0" err="1" smtClean="0"/>
                <a:t>NazNet</a:t>
              </a:r>
              <a:r>
                <a:rPr lang="en-US" dirty="0" smtClean="0"/>
                <a:t> by selecting the “EL” course attribute.  Non-credit-bearing EL options are listed on the Core website.</a:t>
              </a:r>
              <a:endParaRPr lang="en-US"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73914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Other Core Requirements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Physical Education (2) – 0 cr.</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Health &amp; Wellness (1) - PED courses will count in addition to other options that are being developed</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73914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Other Core Requirements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All writing intensive (W) requirements and the writing assessment have been waived for students under the old core graduating after 8/13.</a:t>
              </a:r>
            </a:p>
            <a:p>
              <a:pPr algn="ctr"/>
              <a:r>
                <a:rPr lang="en-US" sz="2800" dirty="0" smtClean="0"/>
                <a:t>W courses have been discontinued.</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smtClean="0"/>
            </a:p>
            <a:p>
              <a:pPr algn="ctr"/>
              <a:endParaRPr lang="en-US" sz="2800" dirty="0" smtClean="0"/>
            </a:p>
            <a:p>
              <a:pPr algn="ctr"/>
              <a:r>
                <a:rPr lang="en-US" sz="2800" dirty="0" smtClean="0"/>
                <a:t>Writing to learn strategies are infused in all P-EQs.</a:t>
              </a:r>
            </a:p>
            <a:p>
              <a:pPr algn="ctr"/>
              <a:r>
                <a:rPr lang="en-US" sz="2800" dirty="0" smtClean="0"/>
                <a:t>Writing assessment will occur through the portfolio; the Writing Across the College committee is working on this.</a:t>
              </a:r>
            </a:p>
            <a:p>
              <a:pPr algn="ct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77724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Other Core Requirements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Global (1)</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All P-</a:t>
              </a:r>
              <a:r>
                <a:rPr lang="en-US" sz="2800" dirty="0" err="1" smtClean="0"/>
                <a:t>EQs</a:t>
              </a:r>
              <a:r>
                <a:rPr lang="en-US" sz="2800" dirty="0" smtClean="0"/>
                <a:t> include global and/or cultural content</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77724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Other Degree Requirements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Comprehensive/Senior Experience in major </a:t>
              </a:r>
            </a:p>
            <a:p>
              <a:pPr algn="ctr"/>
              <a:r>
                <a:rPr lang="en-US" sz="2800" dirty="0" smtClean="0"/>
                <a:t>is required for Core</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Comprehensive/Senior Experience in major </a:t>
              </a:r>
            </a:p>
            <a:p>
              <a:pPr algn="ctr"/>
              <a:r>
                <a:rPr lang="en-US" sz="2800" dirty="0" smtClean="0"/>
                <a:t>is a degree requirement</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77724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Other Degree Requirements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120 credits minimum for degree</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120 credits minimum for degree </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77724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Other Degree Requirements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Liberal arts credits - </a:t>
              </a:r>
              <a:r>
                <a:rPr lang="nn-NO" sz="2800" dirty="0" smtClean="0"/>
                <a:t>minimum 90 for BA, 60 for BS, 45 for MUSB, 30 for BFA</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Liberal arts credits - </a:t>
              </a:r>
              <a:r>
                <a:rPr lang="nn-NO" sz="2800" dirty="0" smtClean="0"/>
                <a:t>minimum 90 for BA, 60 for BS, 45 for MUSB, 30 for BFA</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77724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Other Degree Requirements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All Core courses count as liberal arts</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Core may include some non-liberal arts credits</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77724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Other Degree Requirements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Liberal arts courses have a course code of “R”</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Liberal arts courses have a course code of “R”</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685800"/>
            <a:ext cx="7772400" cy="707886"/>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Other Degree Requirements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smtClean="0"/>
                <a:t>Residency - minimum of 30 credits must be completed </a:t>
              </a:r>
            </a:p>
            <a:p>
              <a:pPr algn="ctr"/>
              <a:r>
                <a:rPr lang="en-US" sz="2100" dirty="0" smtClean="0"/>
                <a:t>at </a:t>
              </a:r>
              <a:r>
                <a:rPr lang="en-US" sz="2100" dirty="0" err="1" smtClean="0"/>
                <a:t>Naz</a:t>
              </a:r>
              <a:r>
                <a:rPr lang="en-US" sz="2100" dirty="0" smtClean="0"/>
                <a:t> with a minimum of 6 credits of Perspectives courses at </a:t>
              </a:r>
              <a:r>
                <a:rPr lang="en-US" sz="2100" dirty="0" err="1" smtClean="0"/>
                <a:t>Naz</a:t>
              </a:r>
              <a:endParaRPr lang="en-US" sz="21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Residency - minimum of 30 credits must be completed </a:t>
              </a:r>
            </a:p>
            <a:p>
              <a:pPr algn="ctr"/>
              <a:r>
                <a:rPr lang="en-US" sz="2000" dirty="0" smtClean="0"/>
                <a:t>at </a:t>
              </a:r>
              <a:r>
                <a:rPr lang="en-US" sz="2000" dirty="0" err="1" smtClean="0"/>
                <a:t>Naz</a:t>
              </a:r>
              <a:r>
                <a:rPr lang="en-US" sz="2000" dirty="0" smtClean="0"/>
                <a:t> with a minimum of: </a:t>
              </a:r>
            </a:p>
            <a:p>
              <a:pPr algn="ctr"/>
              <a:r>
                <a:rPr lang="en-US" sz="2000" dirty="0" smtClean="0"/>
                <a:t>    ~ 4 courses - 12 cr. - of P-</a:t>
              </a:r>
              <a:r>
                <a:rPr lang="en-US" sz="2000" dirty="0" err="1" smtClean="0"/>
                <a:t>EQs</a:t>
              </a:r>
              <a:r>
                <a:rPr lang="en-US" sz="2000" dirty="0" smtClean="0"/>
                <a:t> at </a:t>
              </a:r>
              <a:r>
                <a:rPr lang="en-US" sz="2000" dirty="0" err="1" smtClean="0"/>
                <a:t>Naz</a:t>
              </a:r>
              <a:r>
                <a:rPr lang="en-US" sz="2000" dirty="0" smtClean="0"/>
                <a:t> for students entering as freshmen    </a:t>
              </a:r>
            </a:p>
            <a:p>
              <a:pPr algn="ctr"/>
              <a:r>
                <a:rPr lang="en-US" sz="2000" dirty="0" smtClean="0"/>
                <a:t>    ~  2 courses - 6 cr. - of P-</a:t>
              </a:r>
              <a:r>
                <a:rPr lang="en-US" sz="2000" dirty="0" err="1" smtClean="0"/>
                <a:t>EQs</a:t>
              </a:r>
              <a:r>
                <a:rPr lang="en-US" sz="2000" dirty="0" smtClean="0"/>
                <a:t> at </a:t>
              </a:r>
              <a:r>
                <a:rPr lang="en-US" sz="2000" dirty="0" err="1" smtClean="0"/>
                <a:t>Naz</a:t>
              </a:r>
              <a:r>
                <a:rPr lang="en-US" sz="2000" dirty="0" smtClean="0"/>
                <a:t> for students entering as transfers </a:t>
              </a:r>
              <a:endParaRPr lang="en-US" sz="20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609600"/>
            <a:ext cx="38862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Which core</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Catalog years: …2012, 2013X, 2014X,…</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Catalog years: 2013, 2014, 2015,…</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09600"/>
            <a:ext cx="3352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Resources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Program evaluation – tracks all of Core</a:t>
              </a:r>
              <a:endParaRPr lang="en-US" sz="24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sz="2400" dirty="0" smtClean="0"/>
                <a:t>Program evaluation - tracks everything except for IS courses - these are documented in </a:t>
              </a:r>
              <a:r>
                <a:rPr lang="en-US" sz="2400" dirty="0" err="1" smtClean="0"/>
                <a:t>P@N</a:t>
              </a:r>
              <a:r>
                <a:rPr lang="en-US" sz="2400" dirty="0" smtClean="0"/>
                <a:t> prior to and during the CME. An "S" grade in the CME indicates successful completion of the IS courses and CME. </a:t>
              </a:r>
              <a:endParaRPr lang="en-US" sz="24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09600"/>
            <a:ext cx="3352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Resources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Core outlined in catalog</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Core outlined in catalog and the Core 2013 website is the manual: www.naz.edu/core</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609600"/>
            <a:ext cx="3352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Resources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Core issues – refer to Heidi Northwood, then Bob Marino</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Core issues – refer to Heidi Northwood, then Bob Marino</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609600"/>
            <a:ext cx="38862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Which core</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Green advising folders (Red INCH folders)</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Blue advising folders (Purple INCH folders)</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609600"/>
            <a:ext cx="38862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Portfolio</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 portfolio required - students under the old Core taking P-</a:t>
              </a:r>
              <a:r>
                <a:rPr lang="en-US" sz="2800" dirty="0" err="1" smtClean="0"/>
                <a:t>EQs</a:t>
              </a:r>
              <a:r>
                <a:rPr lang="en-US" sz="2800" dirty="0" smtClean="0"/>
                <a:t> will be asked to archive artifacts in </a:t>
              </a:r>
              <a:r>
                <a:rPr lang="en-US" sz="2800" dirty="0" err="1" smtClean="0"/>
                <a:t>P@N</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P@N</a:t>
              </a:r>
              <a:r>
                <a:rPr lang="en-US" sz="2800" dirty="0" smtClean="0"/>
                <a:t> – students required to archive Core artifacts</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609600"/>
            <a:ext cx="4114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Foundations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No ACS101</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sz="2400" dirty="0" smtClean="0"/>
                <a:t>ACS101 - 1 cr. - required for students entering as freshmen (non-liberal arts)</a:t>
              </a:r>
            </a:p>
            <a:p>
              <a:pPr algn="ctr"/>
              <a:r>
                <a:rPr lang="en-US" sz="2400" dirty="0" smtClean="0"/>
                <a:t>Core and Portfolio Orientation Workshop - 0 cr. - required for transfers</a:t>
              </a:r>
              <a:endParaRPr lang="en-US" sz="24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609600"/>
            <a:ext cx="4114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Foundations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ENGW101 &amp; 102 or equiv. - 6 cr.</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ENGW101 &amp; 102 or equiv. - 6 cr.</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609600"/>
            <a:ext cx="4114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Foundations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Transfers with a degree get a waiver for one college writing course</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All transfers must complete 6 cr. of college writing </a:t>
              </a:r>
            </a:p>
            <a:p>
              <a:pPr algn="ctr"/>
              <a:r>
                <a:rPr lang="en-US" sz="2800" dirty="0" smtClean="0"/>
                <a:t>(in transfer or at </a:t>
              </a:r>
              <a:r>
                <a:rPr lang="en-US" sz="2800" dirty="0" err="1" smtClean="0"/>
                <a:t>Naz</a:t>
              </a:r>
              <a:r>
                <a:rPr lang="en-US" sz="2800" dirty="0" smtClean="0"/>
                <a:t>)</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609600"/>
            <a:ext cx="4114800" cy="769441"/>
          </a:xfrm>
          <a:custGeom>
            <a:avLst/>
            <a:gdLst>
              <a:gd name="connsiteX0" fmla="*/ 0 w 2513830"/>
              <a:gd name="connsiteY0" fmla="*/ 0 h 769441"/>
              <a:gd name="connsiteX1" fmla="*/ 2513830 w 2513830"/>
              <a:gd name="connsiteY1" fmla="*/ 0 h 769441"/>
              <a:gd name="connsiteX2" fmla="*/ 2513830 w 2513830"/>
              <a:gd name="connsiteY2" fmla="*/ 769441 h 769441"/>
              <a:gd name="connsiteX3" fmla="*/ 0 w 2513830"/>
              <a:gd name="connsiteY3" fmla="*/ 769441 h 769441"/>
              <a:gd name="connsiteX4" fmla="*/ 0 w 2513830"/>
              <a:gd name="connsiteY4" fmla="*/ 0 h 7694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3830" h="769441">
                <a:moveTo>
                  <a:pt x="0" y="0"/>
                </a:moveTo>
                <a:lnTo>
                  <a:pt x="2513830" y="0"/>
                </a:lnTo>
                <a:lnTo>
                  <a:pt x="2513830" y="769441"/>
                </a:lnTo>
                <a:lnTo>
                  <a:pt x="0" y="769441"/>
                </a:lnTo>
                <a:lnTo>
                  <a:pt x="0" y="0"/>
                </a:lnTo>
                <a:close/>
              </a:path>
            </a:pathLst>
          </a:custGeom>
          <a:noFill/>
        </p:spPr>
        <p:txBody>
          <a:bodyPr wrap="square" rtlCol="0">
            <a:spAutoFit/>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rPr>
              <a:t>Foundations</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01600">
                  <a:schemeClr val="accent2">
                    <a:satMod val="175000"/>
                    <a:alpha val="40000"/>
                  </a:schemeClr>
                </a:glow>
              </a:effectLst>
              <a:latin typeface="Marquee" pitchFamily="2" charset="0"/>
            </a:endParaRPr>
          </a:p>
        </p:txBody>
      </p:sp>
      <p:grpSp>
        <p:nvGrpSpPr>
          <p:cNvPr id="2" name="Group 9"/>
          <p:cNvGrpSpPr/>
          <p:nvPr/>
        </p:nvGrpSpPr>
        <p:grpSpPr>
          <a:xfrm>
            <a:off x="119403" y="1763496"/>
            <a:ext cx="8719797" cy="2292802"/>
            <a:chOff x="119403" y="1763496"/>
            <a:chExt cx="8719797" cy="2292802"/>
          </a:xfrm>
        </p:grpSpPr>
        <p:sp>
          <p:nvSpPr>
            <p:cNvPr id="3" name="Rectangle 2"/>
            <p:cNvSpPr/>
            <p:nvPr/>
          </p:nvSpPr>
          <p:spPr>
            <a:xfrm>
              <a:off x="457200" y="2075098"/>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Modern Foreign Language - 6 cr. - 2 semesters of same lang. (BAs and some BS/</a:t>
              </a:r>
              <a:r>
                <a:rPr lang="en-US" sz="2800" dirty="0" err="1" smtClean="0"/>
                <a:t>MUSB</a:t>
              </a:r>
              <a:r>
                <a:rPr lang="en-US" sz="2800" dirty="0" smtClean="0"/>
                <a:t> </a:t>
              </a:r>
              <a:r>
                <a:rPr lang="en-US" sz="2800" dirty="0" err="1" smtClean="0"/>
                <a:t>progs</a:t>
              </a:r>
              <a:r>
                <a:rPr lang="en-US" sz="2800" dirty="0" smtClean="0"/>
                <a:t>.)</a:t>
              </a:r>
              <a:endParaRPr lang="en-US" sz="2800" dirty="0"/>
            </a:p>
          </p:txBody>
        </p:sp>
        <p:sp>
          <p:nvSpPr>
            <p:cNvPr id="6" name="Down Arrow 5"/>
            <p:cNvSpPr/>
            <p:nvPr/>
          </p:nvSpPr>
          <p:spPr>
            <a:xfrm rot="18395368">
              <a:off x="255992" y="1631288"/>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rot="2151466">
              <a:off x="119403" y="1888493"/>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1988</a:t>
              </a:r>
              <a:endParaRPr lang="en-US" sz="2400" b="1" dirty="0">
                <a:solidFill>
                  <a:schemeClr val="bg2">
                    <a:lumMod val="75000"/>
                  </a:schemeClr>
                </a:solidFill>
                <a:latin typeface="+mj-lt"/>
              </a:endParaRPr>
            </a:p>
          </p:txBody>
        </p:sp>
      </p:grpSp>
      <p:grpSp>
        <p:nvGrpSpPr>
          <p:cNvPr id="10" name="Group 10"/>
          <p:cNvGrpSpPr/>
          <p:nvPr/>
        </p:nvGrpSpPr>
        <p:grpSpPr>
          <a:xfrm>
            <a:off x="119403" y="4143394"/>
            <a:ext cx="8719797" cy="2333606"/>
            <a:chOff x="119403" y="4143394"/>
            <a:chExt cx="8719797" cy="2333606"/>
          </a:xfrm>
        </p:grpSpPr>
        <p:sp>
          <p:nvSpPr>
            <p:cNvPr id="5" name="Rectangle 4"/>
            <p:cNvSpPr/>
            <p:nvPr/>
          </p:nvSpPr>
          <p:spPr>
            <a:xfrm>
              <a:off x="457200" y="4495800"/>
              <a:ext cx="83820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Modern Foreign Language - 6 cr. - 2 semesters of same lang. (BAs and some BS/</a:t>
              </a:r>
              <a:r>
                <a:rPr lang="en-US" sz="2800" dirty="0" err="1" smtClean="0"/>
                <a:t>MUSB</a:t>
              </a:r>
              <a:r>
                <a:rPr lang="en-US" sz="2800" dirty="0" smtClean="0"/>
                <a:t> </a:t>
              </a:r>
              <a:r>
                <a:rPr lang="en-US" sz="2800" dirty="0" err="1" smtClean="0"/>
                <a:t>progs</a:t>
              </a:r>
              <a:r>
                <a:rPr lang="en-US" sz="2800" dirty="0" smtClean="0"/>
                <a:t>.)</a:t>
              </a:r>
              <a:endParaRPr lang="en-US" sz="2800" dirty="0"/>
            </a:p>
          </p:txBody>
        </p:sp>
        <p:sp>
          <p:nvSpPr>
            <p:cNvPr id="8" name="Down Arrow 7"/>
            <p:cNvSpPr/>
            <p:nvPr/>
          </p:nvSpPr>
          <p:spPr>
            <a:xfrm rot="18395368">
              <a:off x="255992" y="4011186"/>
              <a:ext cx="751060" cy="1015475"/>
            </a:xfrm>
            <a:prstGeom prst="downArrow">
              <a:avLst/>
            </a:prstGeom>
            <a:solidFill>
              <a:schemeClr val="accent3">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rot="2151466">
              <a:off x="119403" y="4279242"/>
              <a:ext cx="970988" cy="461665"/>
            </a:xfrm>
            <a:prstGeom prst="rect">
              <a:avLst/>
            </a:prstGeom>
            <a:noFill/>
          </p:spPr>
          <p:txBody>
            <a:bodyPr wrap="square" rtlCol="0">
              <a:spAutoFit/>
            </a:bodyPr>
            <a:lstStyle/>
            <a:p>
              <a:r>
                <a:rPr lang="en-US" sz="2400" b="1" dirty="0" smtClean="0">
                  <a:solidFill>
                    <a:schemeClr val="bg2">
                      <a:lumMod val="75000"/>
                    </a:schemeClr>
                  </a:solidFill>
                  <a:latin typeface="+mj-lt"/>
                </a:rPr>
                <a:t>2013</a:t>
              </a:r>
              <a:endParaRPr lang="en-US" sz="2400" b="1" dirty="0">
                <a:solidFill>
                  <a:schemeClr val="bg2">
                    <a:lumMod val="75000"/>
                  </a:schemeClr>
                </a:solidFill>
                <a:latin typeface="+mj-lt"/>
              </a:endParaRP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TotalTime>
  <Words>1313</Words>
  <Application>Microsoft Office PowerPoint</Application>
  <PresentationFormat>On-screen Show (4:3)</PresentationFormat>
  <Paragraphs>215</Paragraphs>
  <Slides>32</Slides>
  <Notes>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Nazareth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Nazareth</dc:creator>
  <cp:lastModifiedBy>Nazareth</cp:lastModifiedBy>
  <cp:revision>38</cp:revision>
  <dcterms:created xsi:type="dcterms:W3CDTF">2013-01-30T14:42:22Z</dcterms:created>
  <dcterms:modified xsi:type="dcterms:W3CDTF">2013-09-20T17:19:10Z</dcterms:modified>
</cp:coreProperties>
</file>