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259" r:id="rId2"/>
    <p:sldId id="297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282" r:id="rId17"/>
    <p:sldId id="31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22A9"/>
    <a:srgbClr val="2327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97" autoAdjust="0"/>
    <p:restoredTop sz="94710" autoAdjust="0"/>
  </p:normalViewPr>
  <p:slideViewPr>
    <p:cSldViewPr>
      <p:cViewPr>
        <p:scale>
          <a:sx n="100" d="100"/>
          <a:sy n="100" d="100"/>
        </p:scale>
        <p:origin x="-798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90" y="64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39EC0-A575-44CE-B834-2090D92B2362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C1CC9-1667-4560-98E2-5C64291D9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96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2D6877E-DA01-468A-A659-36E8FE7D9197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658965-9416-4FC8-935B-F7191ED4C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877E-DA01-468A-A659-36E8FE7D9197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8965-9416-4FC8-935B-F7191ED4C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2D6877E-DA01-468A-A659-36E8FE7D9197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E658965-9416-4FC8-935B-F7191ED4C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877E-DA01-468A-A659-36E8FE7D9197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658965-9416-4FC8-935B-F7191ED4CE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877E-DA01-468A-A659-36E8FE7D9197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E658965-9416-4FC8-935B-F7191ED4CE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2D6877E-DA01-468A-A659-36E8FE7D9197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E658965-9416-4FC8-935B-F7191ED4CE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2D6877E-DA01-468A-A659-36E8FE7D9197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E658965-9416-4FC8-935B-F7191ED4CE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877E-DA01-468A-A659-36E8FE7D9197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658965-9416-4FC8-935B-F7191ED4C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877E-DA01-468A-A659-36E8FE7D9197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658965-9416-4FC8-935B-F7191ED4C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877E-DA01-468A-A659-36E8FE7D9197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658965-9416-4FC8-935B-F7191ED4CE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2D6877E-DA01-468A-A659-36E8FE7D9197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E658965-9416-4FC8-935B-F7191ED4CE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2D6877E-DA01-468A-A659-36E8FE7D9197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E658965-9416-4FC8-935B-F7191ED4C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Kelly.Hermann@esc.edu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038600"/>
            <a:ext cx="8915400" cy="1828800"/>
          </a:xfrm>
        </p:spPr>
        <p:txBody>
          <a:bodyPr>
            <a:normAutofit/>
          </a:bodyPr>
          <a:lstStyle/>
          <a:p>
            <a:pPr algn="r"/>
            <a:r>
              <a:rPr lang="en-US" sz="5400" dirty="0" smtClean="0"/>
              <a:t>Principles of Universal Design: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Usable learning environments for all students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Principle 5: </a:t>
            </a:r>
            <a:r>
              <a:rPr lang="en-US" b="1" dirty="0" smtClean="0"/>
              <a:t>Tolerance for Error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 fontScale="85000" lnSpcReduction="10000"/>
          </a:bodyPr>
          <a:lstStyle/>
          <a:p>
            <a:r>
              <a:rPr lang="en-US" dirty="0" smtClean="0"/>
              <a:t>The design minimizes hazards and the adverse consequences of accidental or unintended actions.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Guidelines:</a:t>
            </a:r>
          </a:p>
          <a:p>
            <a:pPr lvl="1"/>
            <a:r>
              <a:rPr lang="en-US" dirty="0" smtClean="0"/>
              <a:t>Arrange elements to minimize hazards and errors: most used elements, most accessible; hazardous elements eliminated, isolated, or shielded.</a:t>
            </a:r>
          </a:p>
          <a:p>
            <a:pPr lvl="1"/>
            <a:r>
              <a:rPr lang="en-US" dirty="0" smtClean="0"/>
              <a:t>Provide warnings of hazards and errors.</a:t>
            </a:r>
          </a:p>
          <a:p>
            <a:pPr lvl="1"/>
            <a:r>
              <a:rPr lang="en-US" dirty="0" smtClean="0"/>
              <a:t>Provide fail safe features.</a:t>
            </a:r>
          </a:p>
          <a:p>
            <a:pPr lvl="1"/>
            <a:r>
              <a:rPr lang="en-US" dirty="0" smtClean="0"/>
              <a:t>Discourage unconscious action in tasks that require vigilance.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Tolerance for error in practice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26552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Questions to ask when evaluating a tool or course:</a:t>
            </a:r>
          </a:p>
          <a:p>
            <a:pPr lvl="1"/>
            <a:r>
              <a:rPr lang="en-US" dirty="0" smtClean="0"/>
              <a:t>Does the user receive a prompt or some other type of feedback when a choice has been made?</a:t>
            </a:r>
          </a:p>
          <a:p>
            <a:pPr lvl="1"/>
            <a:r>
              <a:rPr lang="en-US" dirty="0" smtClean="0"/>
              <a:t>Are there means provided to “undo” and action?  Are warnings provided if an action cannot be undone?</a:t>
            </a:r>
          </a:p>
          <a:p>
            <a:pPr lvl="1"/>
            <a:r>
              <a:rPr lang="en-US" dirty="0" smtClean="0"/>
              <a:t>How is the interface arranged?  Is there enough differentiation between the buttons/prompts to reduce error in choice?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err="1" smtClean="0"/>
              <a:t>Moodle</a:t>
            </a:r>
            <a:r>
              <a:rPr lang="en-US" dirty="0" smtClean="0"/>
              <a:t> discussion forums – a post will not appear for 5 minutes and the user has 30 minutes to go back and edit the post.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Principle 6: </a:t>
            </a:r>
            <a:r>
              <a:rPr lang="en-US" b="1" dirty="0" smtClean="0"/>
              <a:t>Low Physical Effort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r>
              <a:rPr lang="en-US" dirty="0" smtClean="0"/>
              <a:t>The design can be used efficiently and comfortably and with a minimum of fatigue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Guidelines:</a:t>
            </a:r>
          </a:p>
          <a:p>
            <a:pPr lvl="1"/>
            <a:r>
              <a:rPr lang="en-US" dirty="0" smtClean="0"/>
              <a:t>Allow user to maintain a neutral body position.</a:t>
            </a:r>
          </a:p>
          <a:p>
            <a:pPr lvl="1"/>
            <a:r>
              <a:rPr lang="en-US" dirty="0" smtClean="0"/>
              <a:t>Use reasonable operating forces.</a:t>
            </a:r>
          </a:p>
          <a:p>
            <a:pPr lvl="1"/>
            <a:r>
              <a:rPr lang="en-US" dirty="0" smtClean="0"/>
              <a:t>Minimize repetitive actions.</a:t>
            </a:r>
          </a:p>
          <a:p>
            <a:pPr lvl="1"/>
            <a:r>
              <a:rPr lang="en-US" dirty="0" smtClean="0"/>
              <a:t>Minimize sustained physical effort.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physical effort in practice: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Questions to ask when evaluating a tool or course:</a:t>
            </a:r>
          </a:p>
          <a:p>
            <a:pPr lvl="1"/>
            <a:r>
              <a:rPr lang="en-US" dirty="0" smtClean="0"/>
              <a:t>How many clicks does it take to get to where the user needs to go?</a:t>
            </a:r>
          </a:p>
          <a:p>
            <a:pPr lvl="1"/>
            <a:r>
              <a:rPr lang="en-US" dirty="0" smtClean="0"/>
              <a:t>Is the interface cluttered?  Are there decorations and design elements that take up more room and make the user scroll through more “stuff” to get to the desired information?</a:t>
            </a:r>
          </a:p>
          <a:p>
            <a:pPr lvl="1"/>
            <a:r>
              <a:rPr lang="en-US" dirty="0" smtClean="0"/>
              <a:t>Has the interface been designed to be easy to read?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Word prediction or auto-correct – available on most smart phones, allows the user to reduce effort needed to communicate that point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990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Principle 7: </a:t>
            </a:r>
            <a:r>
              <a:rPr lang="en-US" sz="3600" b="1" dirty="0" smtClean="0"/>
              <a:t>Size &amp; Space for Approach &amp; Use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 fontScale="85000" lnSpcReduction="20000"/>
          </a:bodyPr>
          <a:lstStyle/>
          <a:p>
            <a:r>
              <a:rPr lang="en-US" dirty="0" smtClean="0"/>
              <a:t>Appropriate size and space is provided for approach, reach, manipulation, and use regardless of user's body size, posture, or mobility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Guidelines:</a:t>
            </a:r>
          </a:p>
          <a:p>
            <a:pPr lvl="1"/>
            <a:r>
              <a:rPr lang="en-US" dirty="0" smtClean="0"/>
              <a:t>Provide a clear line of sight to important elements for any seated or standing user.</a:t>
            </a:r>
          </a:p>
          <a:p>
            <a:pPr lvl="1"/>
            <a:r>
              <a:rPr lang="en-US" dirty="0" smtClean="0"/>
              <a:t>Make reach to all components comfortable for any seated or standing user.</a:t>
            </a:r>
          </a:p>
          <a:p>
            <a:pPr lvl="1"/>
            <a:r>
              <a:rPr lang="en-US" dirty="0" smtClean="0"/>
              <a:t>Accommodate variations in hand and grip size.</a:t>
            </a:r>
          </a:p>
          <a:p>
            <a:pPr lvl="1"/>
            <a:r>
              <a:rPr lang="en-US" dirty="0" smtClean="0"/>
              <a:t>Provide adequate space for the use of assistive devices or personal assistance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and space (etc) in practice: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 to ask when evaluating a tool or course:</a:t>
            </a:r>
          </a:p>
          <a:p>
            <a:pPr lvl="1"/>
            <a:r>
              <a:rPr lang="en-US" dirty="0" smtClean="0"/>
              <a:t>How clustered together are the icons/buttons?</a:t>
            </a:r>
          </a:p>
          <a:p>
            <a:pPr lvl="1"/>
            <a:r>
              <a:rPr lang="en-US" dirty="0" smtClean="0"/>
              <a:t>Where is the text positioned on the page?  Can the user see a good portion of the text without having to scroll?</a:t>
            </a:r>
          </a:p>
          <a:p>
            <a:pPr lvl="1"/>
            <a:r>
              <a:rPr lang="en-US" dirty="0" smtClean="0"/>
              <a:t>Can the size of the display be modified?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Left hand navigation on a page – allows the text to rise up to the top of the page rather than being buried under a top navigation bar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“So, it’s a delicate line around accessibility to eliminate the barrier while maintaining the challenge.” – Skip Stahl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note…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Kelly Hermann, Director</a:t>
            </a:r>
          </a:p>
          <a:p>
            <a:r>
              <a:rPr lang="en-US" dirty="0" smtClean="0"/>
              <a:t>Office of </a:t>
            </a:r>
            <a:r>
              <a:rPr lang="en-US" dirty="0" err="1" smtClean="0"/>
              <a:t>Collegewide</a:t>
            </a:r>
            <a:r>
              <a:rPr lang="en-US" dirty="0" smtClean="0"/>
              <a:t> Disability Services</a:t>
            </a:r>
          </a:p>
          <a:p>
            <a:r>
              <a:rPr lang="en-US" dirty="0" smtClean="0"/>
              <a:t>SUNY Empire State College</a:t>
            </a:r>
          </a:p>
          <a:p>
            <a:r>
              <a:rPr lang="en-US" dirty="0" smtClean="0">
                <a:hlinkClick r:id="rId2"/>
              </a:rPr>
              <a:t>Kelly.Hermann@esc.edu</a:t>
            </a:r>
            <a:endParaRPr lang="en-US" dirty="0" smtClean="0"/>
          </a:p>
          <a:p>
            <a:r>
              <a:rPr lang="en-US" dirty="0" smtClean="0"/>
              <a:t>(518) 580-4076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873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Principle 1: </a:t>
            </a:r>
            <a:r>
              <a:rPr lang="en-US" b="1" dirty="0" smtClean="0"/>
              <a:t>Equitable use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 fontScale="92500" lnSpcReduction="20000"/>
          </a:bodyPr>
          <a:lstStyle/>
          <a:p>
            <a:pPr lvl="1"/>
            <a:r>
              <a:rPr lang="en-US" sz="5189" dirty="0" smtClean="0"/>
              <a:t> </a:t>
            </a:r>
            <a:r>
              <a:rPr lang="en-US" sz="3600" dirty="0" smtClean="0"/>
              <a:t>The design is useful and marketable to people with diverse abilities.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Guidelines:</a:t>
            </a:r>
          </a:p>
          <a:p>
            <a:pPr lvl="1"/>
            <a:r>
              <a:rPr lang="en-US" dirty="0" smtClean="0"/>
              <a:t>Provide the same means of use for all users: identical whenever possible; equivalent when not.</a:t>
            </a:r>
          </a:p>
          <a:p>
            <a:pPr lvl="1"/>
            <a:r>
              <a:rPr lang="en-US" dirty="0" smtClean="0"/>
              <a:t>Avoid segregating or stigmatizing any users.</a:t>
            </a:r>
          </a:p>
          <a:p>
            <a:pPr lvl="1"/>
            <a:r>
              <a:rPr lang="en-US" dirty="0" smtClean="0"/>
              <a:t>Provisions for privacy, security, and safety should be equally available to all users.</a:t>
            </a:r>
          </a:p>
          <a:p>
            <a:pPr lvl="1"/>
            <a:r>
              <a:rPr lang="en-US" dirty="0" smtClean="0"/>
              <a:t>Make the design appealing to all users.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Equitable use in practice: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8768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Questions to ask when evaluating a tool or course:</a:t>
            </a:r>
          </a:p>
          <a:p>
            <a:pPr lvl="2"/>
            <a:r>
              <a:rPr lang="en-US" dirty="0" smtClean="0"/>
              <a:t>How are the features supposed to be used?</a:t>
            </a:r>
          </a:p>
          <a:p>
            <a:pPr lvl="2"/>
            <a:r>
              <a:rPr lang="en-US" dirty="0" smtClean="0"/>
              <a:t>Do the design elements separate users of varying abilities from the other users?</a:t>
            </a:r>
          </a:p>
          <a:p>
            <a:pPr lvl="2"/>
            <a:r>
              <a:rPr lang="en-US" dirty="0" smtClean="0"/>
              <a:t>Does the language used to instruct users on the use of the tool or component segregate users?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“Module at a glance” introductory page to a new unit that lists all readings, activities, discussions and assignments for that particular unit to serve as the student’s “home base” for that unit.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Principle 2: </a:t>
            </a:r>
            <a:r>
              <a:rPr lang="en-US" b="1" dirty="0" smtClean="0"/>
              <a:t>Flexibility in Use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 lnSpcReduction="10000"/>
          </a:bodyPr>
          <a:lstStyle/>
          <a:p>
            <a:r>
              <a:rPr lang="en-US" dirty="0" smtClean="0"/>
              <a:t>The design accommodates a wide range of individual preferences and abilities.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Guidelines:</a:t>
            </a:r>
          </a:p>
          <a:p>
            <a:pPr lvl="1"/>
            <a:r>
              <a:rPr lang="en-US" dirty="0" smtClean="0"/>
              <a:t>Provide choice in methods of use.</a:t>
            </a:r>
          </a:p>
          <a:p>
            <a:pPr lvl="1"/>
            <a:r>
              <a:rPr lang="en-US" dirty="0" smtClean="0"/>
              <a:t>Accommodate right- or left-handed access and use.</a:t>
            </a:r>
          </a:p>
          <a:p>
            <a:pPr lvl="1"/>
            <a:r>
              <a:rPr lang="en-US" dirty="0" smtClean="0"/>
              <a:t>Facilitate the user's accuracy and precision.</a:t>
            </a:r>
          </a:p>
          <a:p>
            <a:pPr lvl="1"/>
            <a:r>
              <a:rPr lang="en-US" dirty="0" smtClean="0"/>
              <a:t>Provide adaptability to the user's pace.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Flexibility in use in practice: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26552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 to ask when evaluating a tool or course:</a:t>
            </a:r>
          </a:p>
          <a:p>
            <a:pPr lvl="1"/>
            <a:r>
              <a:rPr lang="en-US" dirty="0" smtClean="0"/>
              <a:t>What options does the tool/course component give the user?</a:t>
            </a:r>
          </a:p>
          <a:p>
            <a:pPr lvl="1"/>
            <a:r>
              <a:rPr lang="en-US" dirty="0" smtClean="0"/>
              <a:t>Is it obvious that there are multiple ways to access the material?</a:t>
            </a:r>
          </a:p>
          <a:p>
            <a:pPr lvl="1"/>
            <a:r>
              <a:rPr lang="en-US" dirty="0" smtClean="0"/>
              <a:t>Can the user repeat a task or activity?  Is it possible to advance ahead?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err="1" smtClean="0"/>
              <a:t>Voicethread</a:t>
            </a:r>
            <a:r>
              <a:rPr lang="en-US" dirty="0" smtClean="0"/>
              <a:t> – offers multiple ways for the user to post a comment, either using audio, video, or text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 3: </a:t>
            </a:r>
            <a:r>
              <a:rPr lang="en-US" b="1" dirty="0" smtClean="0"/>
              <a:t>Simple and Intuitive Use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3886200" cy="5039833"/>
          </a:xfrm>
        </p:spPr>
        <p:txBody>
          <a:bodyPr anchor="ctr">
            <a:normAutofit fontScale="85000" lnSpcReduction="20000"/>
          </a:bodyPr>
          <a:lstStyle/>
          <a:p>
            <a:r>
              <a:rPr lang="en-US" dirty="0" smtClean="0"/>
              <a:t>Use of the design is easy to understand, regardless of the user's experience, knowledge, language skills, or current concentration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844901" y="1589566"/>
            <a:ext cx="3886200" cy="503983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Guidelines:</a:t>
            </a:r>
          </a:p>
          <a:p>
            <a:pPr lvl="1"/>
            <a:r>
              <a:rPr lang="en-US" dirty="0" smtClean="0"/>
              <a:t>Eliminate unnecessary complexity.</a:t>
            </a:r>
          </a:p>
          <a:p>
            <a:pPr lvl="1"/>
            <a:r>
              <a:rPr lang="en-US" dirty="0" smtClean="0"/>
              <a:t>Be consistent with user expectations and intuition.</a:t>
            </a:r>
          </a:p>
          <a:p>
            <a:pPr lvl="1"/>
            <a:r>
              <a:rPr lang="en-US" dirty="0" smtClean="0"/>
              <a:t>Accommodate a wide range of literacy and language skills.</a:t>
            </a:r>
          </a:p>
          <a:p>
            <a:pPr lvl="1"/>
            <a:r>
              <a:rPr lang="en-US" dirty="0" smtClean="0"/>
              <a:t>Arrange information consistent with its importance.</a:t>
            </a:r>
          </a:p>
          <a:p>
            <a:pPr lvl="1"/>
            <a:r>
              <a:rPr lang="en-US" dirty="0" smtClean="0"/>
              <a:t>Provide effective prompting and feedback during and after task completion.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&amp; intuitive use in practice: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26552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Questions to ask when evaluating a tool or course:</a:t>
            </a:r>
          </a:p>
          <a:p>
            <a:pPr lvl="1"/>
            <a:r>
              <a:rPr lang="en-US" dirty="0" smtClean="0"/>
              <a:t>How much text is there on the page?</a:t>
            </a:r>
          </a:p>
          <a:p>
            <a:pPr lvl="1"/>
            <a:r>
              <a:rPr lang="en-US" dirty="0" smtClean="0"/>
              <a:t>Are key pieces of information buried or well distinguished?</a:t>
            </a:r>
          </a:p>
          <a:p>
            <a:pPr lvl="1"/>
            <a:r>
              <a:rPr lang="en-US" dirty="0" smtClean="0"/>
              <a:t>Does the user receive feedback when making a selection or advancing to a new component?</a:t>
            </a:r>
          </a:p>
          <a:p>
            <a:pPr lvl="1"/>
            <a:r>
              <a:rPr lang="en-US" dirty="0" smtClean="0"/>
              <a:t>What type of language is used in the directions/commentary?  Is it consistent with other parts of the course/tool?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Symbols and icons used – such as the “envelope” for mail.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 4: </a:t>
            </a:r>
            <a:r>
              <a:rPr lang="en-US" b="1" dirty="0" smtClean="0"/>
              <a:t>Perceptible Information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89566"/>
            <a:ext cx="2895600" cy="5039833"/>
          </a:xfrm>
        </p:spPr>
        <p:txBody>
          <a:bodyPr anchor="ctr">
            <a:normAutofit/>
          </a:bodyPr>
          <a:lstStyle/>
          <a:p>
            <a:r>
              <a:rPr lang="en-US" sz="2600" dirty="0" smtClean="0"/>
              <a:t>The design communicates necessary information effectively to the user, regardless of ambient conditions or the user's sensory abilities.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429000" y="1589566"/>
            <a:ext cx="5562600" cy="5116033"/>
          </a:xfrm>
        </p:spPr>
        <p:txBody>
          <a:bodyPr>
            <a:noAutofit/>
          </a:bodyPr>
          <a:lstStyle/>
          <a:p>
            <a:r>
              <a:rPr lang="en-US" sz="2400" dirty="0" smtClean="0"/>
              <a:t>Guidelines:</a:t>
            </a:r>
          </a:p>
          <a:p>
            <a:pPr marL="758952" lvl="1">
              <a:spcBef>
                <a:spcPts val="0"/>
              </a:spcBef>
              <a:buFont typeface="Wingdings 2"/>
              <a:buChar char=""/>
              <a:defRPr/>
            </a:pPr>
            <a:r>
              <a:rPr lang="en-US" sz="2400" dirty="0" smtClean="0"/>
              <a:t>Use different modes for redundant presentation of essential information.</a:t>
            </a:r>
          </a:p>
          <a:p>
            <a:pPr marL="758952" lvl="1">
              <a:spcBef>
                <a:spcPts val="0"/>
              </a:spcBef>
              <a:buFont typeface="Wingdings 2"/>
              <a:buChar char=""/>
              <a:defRPr/>
            </a:pPr>
            <a:r>
              <a:rPr lang="en-US" sz="2400" dirty="0" smtClean="0"/>
              <a:t>Provide adequate contrast between essential information and its surroundings.</a:t>
            </a:r>
          </a:p>
          <a:p>
            <a:pPr marL="758952" lvl="1">
              <a:spcBef>
                <a:spcPts val="0"/>
              </a:spcBef>
              <a:buFont typeface="Wingdings 2"/>
              <a:buChar char=""/>
              <a:defRPr/>
            </a:pPr>
            <a:r>
              <a:rPr lang="en-US" sz="2400" dirty="0" smtClean="0"/>
              <a:t>Maximize "legibility" of essential information.</a:t>
            </a:r>
          </a:p>
          <a:p>
            <a:pPr marL="758952" lvl="1">
              <a:spcBef>
                <a:spcPts val="0"/>
              </a:spcBef>
              <a:buFont typeface="Wingdings 2"/>
              <a:buChar char=""/>
              <a:defRPr/>
            </a:pPr>
            <a:r>
              <a:rPr lang="en-US" sz="2400" dirty="0" smtClean="0"/>
              <a:t>Differentiate elements in ways that can be described</a:t>
            </a:r>
          </a:p>
          <a:p>
            <a:pPr marL="758952" lvl="1">
              <a:spcBef>
                <a:spcPts val="0"/>
              </a:spcBef>
              <a:buFont typeface="Wingdings 2"/>
              <a:buChar char=""/>
              <a:defRPr/>
            </a:pPr>
            <a:r>
              <a:rPr lang="en-US" sz="2400" dirty="0" smtClean="0"/>
              <a:t>Provide compatibility with a variety of techniques or devices used by people with sensory limitations. 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Perceptible information in practice: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26552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 to ask when evaluating a tool or course:</a:t>
            </a:r>
          </a:p>
          <a:p>
            <a:pPr lvl="1"/>
            <a:r>
              <a:rPr lang="en-US" dirty="0" smtClean="0"/>
              <a:t>What audio/visual media are used?  Is the information presented in more than one type of media?</a:t>
            </a:r>
          </a:p>
          <a:p>
            <a:pPr lvl="1"/>
            <a:r>
              <a:rPr lang="en-US" dirty="0" smtClean="0"/>
              <a:t>What color is the text?  The background?  Is there contrast between the two?</a:t>
            </a:r>
          </a:p>
          <a:p>
            <a:pPr lvl="1"/>
            <a:r>
              <a:rPr lang="en-US" dirty="0" smtClean="0"/>
              <a:t>Have alt tags and other descriptions been provided where appropriate?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On </a:t>
            </a:r>
            <a:r>
              <a:rPr lang="en-US" dirty="0" err="1" smtClean="0"/>
              <a:t>MSNBC.com</a:t>
            </a:r>
            <a:r>
              <a:rPr lang="en-US" dirty="0" smtClean="0"/>
              <a:t>, videos are embedded within an article about the same topic so users can choose which to access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1795</TotalTime>
  <Words>1159</Words>
  <Application>Microsoft Office PowerPoint</Application>
  <PresentationFormat>On-screen Show (4:3)</PresentationFormat>
  <Paragraphs>111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Principles of Universal Design:</vt:lpstr>
      <vt:lpstr>Principle 1: Equitable use</vt:lpstr>
      <vt:lpstr>Equitable use in practice:</vt:lpstr>
      <vt:lpstr>Principle 2: Flexibility in Use</vt:lpstr>
      <vt:lpstr>Flexibility in use in practice:</vt:lpstr>
      <vt:lpstr>Principle 3: Simple and Intuitive Use </vt:lpstr>
      <vt:lpstr>Simple &amp; intuitive use in practice:</vt:lpstr>
      <vt:lpstr>Principle 4: Perceptible Information </vt:lpstr>
      <vt:lpstr>Perceptible information in practice:</vt:lpstr>
      <vt:lpstr>Principle 5: Tolerance for Error</vt:lpstr>
      <vt:lpstr>Tolerance for error in practice</vt:lpstr>
      <vt:lpstr>Principle 6: Low Physical Effort</vt:lpstr>
      <vt:lpstr>Low physical effort in practice:</vt:lpstr>
      <vt:lpstr>Principle 7: Size &amp; Space for Approach &amp; Use</vt:lpstr>
      <vt:lpstr>Size and space (etc) in practice:</vt:lpstr>
      <vt:lpstr>Final note…</vt:lpstr>
      <vt:lpstr>Contact information</vt:lpstr>
    </vt:vector>
  </TitlesOfParts>
  <Company>Empire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Design for All Learners</dc:title>
  <dc:creator>Lisa</dc:creator>
  <cp:lastModifiedBy>khermann</cp:lastModifiedBy>
  <cp:revision>132</cp:revision>
  <dcterms:created xsi:type="dcterms:W3CDTF">2012-01-11T02:51:19Z</dcterms:created>
  <dcterms:modified xsi:type="dcterms:W3CDTF">2012-01-12T16:39:25Z</dcterms:modified>
</cp:coreProperties>
</file>