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3"/>
  </p:notesMasterIdLst>
  <p:handoutMasterIdLst>
    <p:handoutMasterId r:id="rId44"/>
  </p:handoutMasterIdLst>
  <p:sldIdLst>
    <p:sldId id="264" r:id="rId2"/>
    <p:sldId id="298" r:id="rId3"/>
    <p:sldId id="265" r:id="rId4"/>
    <p:sldId id="266" r:id="rId5"/>
    <p:sldId id="267" r:id="rId6"/>
    <p:sldId id="299" r:id="rId7"/>
    <p:sldId id="268" r:id="rId8"/>
    <p:sldId id="269" r:id="rId9"/>
    <p:sldId id="270" r:id="rId10"/>
    <p:sldId id="271" r:id="rId11"/>
    <p:sldId id="272" r:id="rId12"/>
    <p:sldId id="273" r:id="rId13"/>
    <p:sldId id="274" r:id="rId14"/>
    <p:sldId id="275" r:id="rId15"/>
    <p:sldId id="304" r:id="rId16"/>
    <p:sldId id="276" r:id="rId17"/>
    <p:sldId id="277" r:id="rId18"/>
    <p:sldId id="300" r:id="rId19"/>
    <p:sldId id="278" r:id="rId20"/>
    <p:sldId id="305"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 id="301" r:id="rId36"/>
    <p:sldId id="293" r:id="rId37"/>
    <p:sldId id="303" r:id="rId38"/>
    <p:sldId id="294" r:id="rId39"/>
    <p:sldId id="295" r:id="rId40"/>
    <p:sldId id="296" r:id="rId41"/>
    <p:sldId id="297" r:id="rId42"/>
  </p:sldIdLst>
  <p:sldSz cx="10058400" cy="7772400"/>
  <p:notesSz cx="7010400" cy="9296400"/>
  <p:defaultTextStyle>
    <a:defPPr>
      <a:defRPr lang="en-US"/>
    </a:defPPr>
    <a:lvl1pPr algn="l" rtl="0" fontAlgn="base">
      <a:spcBef>
        <a:spcPct val="0"/>
      </a:spcBef>
      <a:spcAft>
        <a:spcPct val="0"/>
      </a:spcAft>
      <a:defRPr kern="1200">
        <a:solidFill>
          <a:schemeClr val="tx1"/>
        </a:solidFill>
        <a:latin typeface="Arial" charset="0"/>
        <a:ea typeface="ＭＳ Ｐゴシック" charset="-128"/>
        <a:cs typeface="+mn-cs"/>
      </a:defRPr>
    </a:lvl1pPr>
    <a:lvl2pPr marL="508000" indent="-50800" algn="l" rtl="0" fontAlgn="base">
      <a:spcBef>
        <a:spcPct val="0"/>
      </a:spcBef>
      <a:spcAft>
        <a:spcPct val="0"/>
      </a:spcAft>
      <a:defRPr kern="1200">
        <a:solidFill>
          <a:schemeClr val="tx1"/>
        </a:solidFill>
        <a:latin typeface="Arial" charset="0"/>
        <a:ea typeface="ＭＳ Ｐゴシック" charset="-128"/>
        <a:cs typeface="+mn-cs"/>
      </a:defRPr>
    </a:lvl2pPr>
    <a:lvl3pPr marL="1017588" indent="-103188" algn="l" rtl="0" fontAlgn="base">
      <a:spcBef>
        <a:spcPct val="0"/>
      </a:spcBef>
      <a:spcAft>
        <a:spcPct val="0"/>
      </a:spcAft>
      <a:defRPr kern="1200">
        <a:solidFill>
          <a:schemeClr val="tx1"/>
        </a:solidFill>
        <a:latin typeface="Arial" charset="0"/>
        <a:ea typeface="ＭＳ Ｐゴシック" charset="-128"/>
        <a:cs typeface="+mn-cs"/>
      </a:defRPr>
    </a:lvl3pPr>
    <a:lvl4pPr marL="1527175" indent="-155575" algn="l" rtl="0" fontAlgn="base">
      <a:spcBef>
        <a:spcPct val="0"/>
      </a:spcBef>
      <a:spcAft>
        <a:spcPct val="0"/>
      </a:spcAft>
      <a:defRPr kern="1200">
        <a:solidFill>
          <a:schemeClr val="tx1"/>
        </a:solidFill>
        <a:latin typeface="Arial" charset="0"/>
        <a:ea typeface="ＭＳ Ｐゴシック" charset="-128"/>
        <a:cs typeface="+mn-cs"/>
      </a:defRPr>
    </a:lvl4pPr>
    <a:lvl5pPr marL="2036763" indent="-207963" algn="l" rtl="0" fontAlgn="base">
      <a:spcBef>
        <a:spcPct val="0"/>
      </a:spcBef>
      <a:spcAft>
        <a:spcPct val="0"/>
      </a:spcAft>
      <a:defRPr kern="1200">
        <a:solidFill>
          <a:schemeClr val="tx1"/>
        </a:solidFill>
        <a:latin typeface="Arial" charset="0"/>
        <a:ea typeface="ＭＳ Ｐゴシック" charset="-128"/>
        <a:cs typeface="+mn-cs"/>
      </a:defRPr>
    </a:lvl5pPr>
    <a:lvl6pPr marL="2286000" algn="l" defTabSz="914400" rtl="0" eaLnBrk="1" latinLnBrk="0" hangingPunct="1">
      <a:defRPr kern="1200">
        <a:solidFill>
          <a:schemeClr val="tx1"/>
        </a:solidFill>
        <a:latin typeface="Arial" charset="0"/>
        <a:ea typeface="ＭＳ Ｐゴシック" charset="-128"/>
        <a:cs typeface="+mn-cs"/>
      </a:defRPr>
    </a:lvl6pPr>
    <a:lvl7pPr marL="2743200" algn="l" defTabSz="914400" rtl="0" eaLnBrk="1" latinLnBrk="0" hangingPunct="1">
      <a:defRPr kern="1200">
        <a:solidFill>
          <a:schemeClr val="tx1"/>
        </a:solidFill>
        <a:latin typeface="Arial" charset="0"/>
        <a:ea typeface="ＭＳ Ｐゴシック" charset="-128"/>
        <a:cs typeface="+mn-cs"/>
      </a:defRPr>
    </a:lvl7pPr>
    <a:lvl8pPr marL="3200400" algn="l" defTabSz="914400" rtl="0" eaLnBrk="1" latinLnBrk="0" hangingPunct="1">
      <a:defRPr kern="1200">
        <a:solidFill>
          <a:schemeClr val="tx1"/>
        </a:solidFill>
        <a:latin typeface="Arial" charset="0"/>
        <a:ea typeface="ＭＳ Ｐゴシック" charset="-128"/>
        <a:cs typeface="+mn-cs"/>
      </a:defRPr>
    </a:lvl8pPr>
    <a:lvl9pPr marL="3657600" algn="l" defTabSz="914400" rtl="0" eaLnBrk="1" latinLnBrk="0" hangingPunct="1">
      <a:defRPr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0000FF"/>
    <a:srgbClr val="3A00FC"/>
    <a:srgbClr val="214382"/>
    <a:srgbClr val="65379A"/>
    <a:srgbClr val="224280"/>
    <a:srgbClr val="31536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110" y="-90"/>
      </p:cViewPr>
      <p:guideLst>
        <p:guide orient="horz" pos="2448"/>
        <p:guide pos="3168"/>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oleObject" Target="Workbook1"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style val="18"/>
  <c:clrMapOvr bg1="lt1" tx1="dk1" bg2="lt2" tx2="dk2" accent1="accent1" accent2="accent2" accent3="accent3" accent4="accent4" accent5="accent5" accent6="accent6" hlink="hlink" folHlink="folHlink"/>
  <c:chart>
    <c:view3D>
      <c:perspective val="30"/>
    </c:view3D>
    <c:floor>
      <c:spPr>
        <a:solidFill>
          <a:srgbClr val="C0C0C0"/>
        </a:solidFill>
        <a:ln>
          <a:solidFill>
            <a:schemeClr val="accent2">
              <a:lumMod val="90000"/>
              <a:lumOff val="10000"/>
            </a:schemeClr>
          </a:solidFill>
        </a:ln>
      </c:spPr>
    </c:floor>
    <c:sideWall>
      <c:spPr>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c:spPr>
    </c:sideWall>
    <c:backWall>
      <c:spPr>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c:spPr>
    </c:backWall>
    <c:plotArea>
      <c:layout/>
      <c:bar3DChart>
        <c:barDir val="col"/>
        <c:grouping val="clustered"/>
        <c:ser>
          <c:idx val="0"/>
          <c:order val="0"/>
          <c:tx>
            <c:strRef>
              <c:f>Sheet1!$B$2</c:f>
              <c:strCache>
                <c:ptCount val="1"/>
                <c:pt idx="0">
                  <c:v>Incidents</c:v>
                </c:pt>
              </c:strCache>
            </c:strRef>
          </c:tx>
          <c:spPr>
            <a:solidFill>
              <a:schemeClr val="accent2"/>
            </a:solidFill>
          </c:spPr>
          <c:cat>
            <c:numRef>
              <c:f>Sheet1!$A$3:$A$6</c:f>
              <c:numCache>
                <c:formatCode>General</c:formatCode>
                <c:ptCount val="4"/>
                <c:pt idx="0">
                  <c:v>2006</c:v>
                </c:pt>
                <c:pt idx="1">
                  <c:v>2007</c:v>
                </c:pt>
                <c:pt idx="2">
                  <c:v>2008</c:v>
                </c:pt>
                <c:pt idx="3">
                  <c:v>2009</c:v>
                </c:pt>
              </c:numCache>
            </c:numRef>
          </c:cat>
          <c:val>
            <c:numRef>
              <c:f>Sheet1!$B$3:$B$6</c:f>
              <c:numCache>
                <c:formatCode>General</c:formatCode>
                <c:ptCount val="4"/>
                <c:pt idx="0">
                  <c:v>83</c:v>
                </c:pt>
                <c:pt idx="1">
                  <c:v>139</c:v>
                </c:pt>
                <c:pt idx="2">
                  <c:v>173</c:v>
                </c:pt>
                <c:pt idx="3">
                  <c:v>86</c:v>
                </c:pt>
              </c:numCache>
            </c:numRef>
          </c:val>
        </c:ser>
        <c:ser>
          <c:idx val="1"/>
          <c:order val="1"/>
          <c:tx>
            <c:strRef>
              <c:f>Sheet1!$C$2</c:f>
              <c:strCache>
                <c:ptCount val="1"/>
                <c:pt idx="0">
                  <c:v>Institutions</c:v>
                </c:pt>
              </c:strCache>
            </c:strRef>
          </c:tx>
          <c:spPr>
            <a:solidFill>
              <a:schemeClr val="accent3"/>
            </a:solidFill>
          </c:spPr>
          <c:cat>
            <c:numRef>
              <c:f>Sheet1!$A$3:$A$6</c:f>
              <c:numCache>
                <c:formatCode>General</c:formatCode>
                <c:ptCount val="4"/>
                <c:pt idx="0">
                  <c:v>2006</c:v>
                </c:pt>
                <c:pt idx="1">
                  <c:v>2007</c:v>
                </c:pt>
                <c:pt idx="2">
                  <c:v>2008</c:v>
                </c:pt>
                <c:pt idx="3">
                  <c:v>2009</c:v>
                </c:pt>
              </c:numCache>
            </c:numRef>
          </c:cat>
          <c:val>
            <c:numRef>
              <c:f>Sheet1!$C$3:$C$6</c:f>
              <c:numCache>
                <c:formatCode>General</c:formatCode>
                <c:ptCount val="4"/>
                <c:pt idx="0">
                  <c:v>65</c:v>
                </c:pt>
                <c:pt idx="1">
                  <c:v>112</c:v>
                </c:pt>
                <c:pt idx="2">
                  <c:v>178</c:v>
                </c:pt>
                <c:pt idx="3">
                  <c:v>102</c:v>
                </c:pt>
              </c:numCache>
            </c:numRef>
          </c:val>
        </c:ser>
        <c:shape val="box"/>
        <c:axId val="48835968"/>
        <c:axId val="63636608"/>
        <c:axId val="0"/>
      </c:bar3DChart>
      <c:catAx>
        <c:axId val="48835968"/>
        <c:scaling>
          <c:orientation val="minMax"/>
        </c:scaling>
        <c:axPos val="b"/>
        <c:numFmt formatCode="General" sourceLinked="1"/>
        <c:tickLblPos val="nextTo"/>
        <c:txPr>
          <a:bodyPr/>
          <a:lstStyle/>
          <a:p>
            <a:pPr>
              <a:defRPr sz="1400">
                <a:solidFill>
                  <a:schemeClr val="accent2">
                    <a:lumMod val="90000"/>
                    <a:lumOff val="10000"/>
                  </a:schemeClr>
                </a:solidFill>
              </a:defRPr>
            </a:pPr>
            <a:endParaRPr lang="en-US"/>
          </a:p>
        </c:txPr>
        <c:crossAx val="63636608"/>
        <c:crosses val="autoZero"/>
        <c:auto val="1"/>
        <c:lblAlgn val="ctr"/>
        <c:lblOffset val="100"/>
      </c:catAx>
      <c:valAx>
        <c:axId val="63636608"/>
        <c:scaling>
          <c:orientation val="minMax"/>
        </c:scaling>
        <c:axPos val="l"/>
        <c:majorGridlines>
          <c:spPr>
            <a:ln>
              <a:solidFill>
                <a:schemeClr val="accent2">
                  <a:lumMod val="90000"/>
                  <a:lumOff val="10000"/>
                </a:schemeClr>
              </a:solidFill>
            </a:ln>
          </c:spPr>
        </c:majorGridlines>
        <c:numFmt formatCode="General" sourceLinked="1"/>
        <c:tickLblPos val="nextTo"/>
        <c:txPr>
          <a:bodyPr/>
          <a:lstStyle/>
          <a:p>
            <a:pPr>
              <a:defRPr sz="1400">
                <a:solidFill>
                  <a:schemeClr val="accent2">
                    <a:lumMod val="90000"/>
                    <a:lumOff val="10000"/>
                  </a:schemeClr>
                </a:solidFill>
              </a:defRPr>
            </a:pPr>
            <a:endParaRPr lang="en-US"/>
          </a:p>
        </c:txPr>
        <c:crossAx val="48835968"/>
        <c:crosses val="autoZero"/>
        <c:crossBetween val="between"/>
      </c:valAx>
      <c:spPr>
        <a:ln>
          <a:noFill/>
        </a:ln>
      </c:spPr>
    </c:plotArea>
    <c:legend>
      <c:legendPos val="r"/>
      <c:txPr>
        <a:bodyPr/>
        <a:lstStyle/>
        <a:p>
          <a:pPr>
            <a:defRPr sz="1400">
              <a:solidFill>
                <a:schemeClr val="accent2">
                  <a:lumMod val="90000"/>
                  <a:lumOff val="10000"/>
                </a:schemeClr>
              </a:solidFill>
            </a:defRPr>
          </a:pPr>
          <a:endParaRPr lang="en-US"/>
        </a:p>
      </c:txPr>
    </c:legend>
    <c:plotVisOnly val="1"/>
    <c:dispBlanksAs val="gap"/>
  </c:chart>
  <c:externalData r:id="rId2"/>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760B0143-07D0-4EE2-9C5E-26C4EEDF5DD0}" type="datetimeFigureOut">
              <a:rPr lang="en-US" smtClean="0"/>
              <a:pPr/>
              <a:t>10/23/2014</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9AC2874E-5B13-45E5-B5C8-2D247887CE9F}" type="slidenum">
              <a:rPr lang="en-US" smtClean="0"/>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76DBFE8C-6770-426A-8401-7FCD103B04B2}" type="datetimeFigureOut">
              <a:rPr lang="en-US" smtClean="0"/>
              <a:pPr/>
              <a:t>10/23/2014</a:t>
            </a:fld>
            <a:endParaRPr lang="en-US" dirty="0"/>
          </a:p>
        </p:txBody>
      </p:sp>
      <p:sp>
        <p:nvSpPr>
          <p:cNvPr id="4" name="Slide Image Placeholder 3"/>
          <p:cNvSpPr>
            <a:spLocks noGrp="1" noRot="1" noChangeAspect="1"/>
          </p:cNvSpPr>
          <p:nvPr>
            <p:ph type="sldImg" idx="2"/>
          </p:nvPr>
        </p:nvSpPr>
        <p:spPr>
          <a:xfrm>
            <a:off x="1249363" y="696913"/>
            <a:ext cx="4511675"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96C074A5-360E-48A4-B9D8-06EBE323A6A0}"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6C074A5-360E-48A4-B9D8-06EBE323A6A0}"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43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5F93207-A453-4AB1-927A-9423901C4E1A}" type="slidenum">
              <a:rPr lang="en-US" smtClean="0"/>
              <a:pPr fontAlgn="base">
                <a:spcBef>
                  <a:spcPct val="0"/>
                </a:spcBef>
                <a:spcAft>
                  <a:spcPct val="0"/>
                </a:spcAft>
                <a:defRPr/>
              </a:pPr>
              <a:t>4</a:t>
            </a:fld>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74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B7E322BC-4C07-4942-8A4A-09802A9BEAB4}" type="slidenum">
              <a:rPr lang="en-US" smtClean="0"/>
              <a:pPr>
                <a:defRPr/>
              </a:pPr>
              <a:t>11</a:t>
            </a:fld>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p:spPr>
      </p:sp>
      <p:sp>
        <p:nvSpPr>
          <p:cNvPr id="430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43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675D850-B3FB-4B80-94BE-4BD784F4F5A4}" type="slidenum">
              <a:rPr lang="en-US" smtClean="0"/>
              <a:pPr fontAlgn="base">
                <a:spcBef>
                  <a:spcPct val="0"/>
                </a:spcBef>
                <a:spcAft>
                  <a:spcPct val="0"/>
                </a:spcAft>
                <a:defRPr/>
              </a:pPr>
              <a:t>17</a:t>
            </a:fld>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p:spPr>
      </p:sp>
      <p:sp>
        <p:nvSpPr>
          <p:cNvPr id="430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43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675D850-B3FB-4B80-94BE-4BD784F4F5A4}" type="slidenum">
              <a:rPr lang="en-US" smtClean="0"/>
              <a:pPr fontAlgn="base">
                <a:spcBef>
                  <a:spcPct val="0"/>
                </a:spcBef>
                <a:spcAft>
                  <a:spcPct val="0"/>
                </a:spcAft>
                <a:defRPr/>
              </a:pPr>
              <a:t>18</a:t>
            </a:fld>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85000" lnSpcReduction="10000"/>
          </a:bodyPr>
          <a:lstStyle/>
          <a:p>
            <a:pPr>
              <a:defRPr/>
            </a:pPr>
            <a:r>
              <a:rPr lang="en-US" dirty="0" smtClean="0">
                <a:ea typeface="+mn-ea"/>
                <a:cs typeface="+mn-cs"/>
              </a:rPr>
              <a:t>Core Mission Values and Guiding Principles</a:t>
            </a:r>
          </a:p>
          <a:p>
            <a:pPr>
              <a:defRPr/>
            </a:pPr>
            <a:endParaRPr lang="en-US" b="1" dirty="0" smtClean="0">
              <a:ea typeface="+mn-ea"/>
              <a:cs typeface="+mn-cs"/>
            </a:endParaRPr>
          </a:p>
          <a:p>
            <a:pPr>
              <a:defRPr/>
            </a:pPr>
            <a:r>
              <a:rPr lang="en-US" b="1" dirty="0" smtClean="0">
                <a:ea typeface="+mn-ea"/>
                <a:cs typeface="+mn-cs"/>
              </a:rPr>
              <a:t>Catholicity: We treasure and build on our strong Catholic identity in relationship with the Diocese of Davenport. As an independent institution of higher learning, St. Ambrose University embodies our faith tradition through teaching, learning, scholarship, and service, through openness to those of other faith traditions, and through the pursuit of justice and peace.</a:t>
            </a:r>
          </a:p>
          <a:p>
            <a:pPr>
              <a:defRPr/>
            </a:pPr>
            <a:endParaRPr lang="en-US" b="1" dirty="0" smtClean="0">
              <a:ea typeface="+mn-ea"/>
              <a:cs typeface="+mn-cs"/>
            </a:endParaRPr>
          </a:p>
          <a:p>
            <a:pPr>
              <a:defRPr/>
            </a:pPr>
            <a:r>
              <a:rPr lang="en-US" b="1" dirty="0" smtClean="0">
                <a:ea typeface="+mn-ea"/>
                <a:cs typeface="+mn-cs"/>
              </a:rPr>
              <a:t>Integrity: We believe that as individuals we are capable of living in the fullest measure when our lives are freely based on values that acknowledge a loving God and a life-affirming moral code. Therefore, we teach, learn, and work in a climate of mutual respect, honesty, and integrity where excellence and academic freedom are cherished.</a:t>
            </a:r>
          </a:p>
          <a:p>
            <a:pPr>
              <a:defRPr/>
            </a:pPr>
            <a:endParaRPr lang="en-US" b="1" dirty="0" smtClean="0">
              <a:ea typeface="+mn-ea"/>
              <a:cs typeface="+mn-cs"/>
            </a:endParaRPr>
          </a:p>
          <a:p>
            <a:pPr>
              <a:defRPr/>
            </a:pPr>
            <a:r>
              <a:rPr lang="en-US" b="1" dirty="0" smtClean="0">
                <a:ea typeface="+mn-ea"/>
                <a:cs typeface="+mn-cs"/>
              </a:rPr>
              <a:t>The Liberal Arts: We are committed to the richness of the liberal arts tradition through quality instruction that fosters development of a broad awareness of humanity in all its dimensions. Ambrosians use their knowledge, talents, and career skills in service to others.</a:t>
            </a:r>
          </a:p>
          <a:p>
            <a:pPr>
              <a:defRPr/>
            </a:pPr>
            <a:endParaRPr lang="en-US" b="1" dirty="0" smtClean="0">
              <a:ea typeface="+mn-ea"/>
              <a:cs typeface="+mn-cs"/>
            </a:endParaRPr>
          </a:p>
          <a:p>
            <a:pPr>
              <a:defRPr/>
            </a:pPr>
            <a:r>
              <a:rPr lang="en-US" b="1" dirty="0" smtClean="0">
                <a:ea typeface="+mn-ea"/>
                <a:cs typeface="+mn-cs"/>
              </a:rPr>
              <a:t>Life-long Learning: We believe that people at all stages of life need educational opportunities. Therefore, we offer learning programs with student-centered teaching that lead to baccalaureate and professional graduate degrees in curricula through the doctoral level as well as non-degree offerings at the undergraduate and graduate levels. To meet the needs of our diverse student body, we use a variety of delivery systems and formats in the Diocese of Davenport, the State of Iowa, and other authorized locations. We collaborate with other organizations to offer further opportunities around the world.</a:t>
            </a:r>
          </a:p>
          <a:p>
            <a:pPr>
              <a:defRPr/>
            </a:pPr>
            <a:endParaRPr lang="en-US" b="1" dirty="0" smtClean="0">
              <a:ea typeface="+mn-ea"/>
              <a:cs typeface="+mn-cs"/>
            </a:endParaRPr>
          </a:p>
          <a:p>
            <a:pPr>
              <a:defRPr/>
            </a:pPr>
            <a:r>
              <a:rPr lang="en-US" b="1" dirty="0" smtClean="0">
                <a:ea typeface="+mn-ea"/>
                <a:cs typeface="+mn-cs"/>
              </a:rPr>
              <a:t>Diversity: We believe in the inherent God-given dignity and worth of every person. Therefore, we strive to develop an understanding of human cultures, achievements, capabilities, and limitations to promote justice and peace and use our talents in service to others and the world. We welcome people from other countries and cultures to study, learn, and work at St. Ambrose. Likewise, we encourage Ambrosians to teach, learn, engage in scholarship, and serve abroad.</a:t>
            </a:r>
            <a:endParaRPr lang="en-US" dirty="0">
              <a:ea typeface="+mn-ea"/>
              <a:cs typeface="+mn-cs"/>
            </a:endParaRPr>
          </a:p>
        </p:txBody>
      </p:sp>
      <p:sp>
        <p:nvSpPr>
          <p:cNvPr id="163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F192572-1B7F-4EB4-870B-E08FFC3B246D}" type="slidenum">
              <a:rPr lang="en-US">
                <a:ea typeface="ＭＳ Ｐゴシック" charset="-128"/>
                <a:cs typeface="ＭＳ Ｐゴシック" charset="-128"/>
              </a:rPr>
              <a:pPr fontAlgn="base">
                <a:spcBef>
                  <a:spcPct val="0"/>
                </a:spcBef>
                <a:spcAft>
                  <a:spcPct val="0"/>
                </a:spcAft>
                <a:defRPr/>
              </a:pPr>
              <a:t>23</a:t>
            </a:fld>
            <a:endParaRPr lang="en-US" dirty="0">
              <a:ea typeface="ＭＳ Ｐゴシック" charset="-128"/>
              <a:cs typeface="ＭＳ Ｐゴシック"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2414482"/>
            <a:ext cx="8549640" cy="1666028"/>
          </a:xfrm>
        </p:spPr>
        <p:txBody>
          <a:bodyPr/>
          <a:lstStyle/>
          <a:p>
            <a:r>
              <a:rPr lang="en-US" smtClean="0"/>
              <a:t>Click to edit Master title style</a:t>
            </a:r>
            <a:endParaRPr lang="en-US"/>
          </a:p>
        </p:txBody>
      </p:sp>
      <p:sp>
        <p:nvSpPr>
          <p:cNvPr id="3" name="Subtitle 2"/>
          <p:cNvSpPr>
            <a:spLocks noGrp="1"/>
          </p:cNvSpPr>
          <p:nvPr>
            <p:ph type="subTitle" idx="1"/>
          </p:nvPr>
        </p:nvSpPr>
        <p:spPr>
          <a:xfrm>
            <a:off x="1508760" y="4404360"/>
            <a:ext cx="7040880" cy="19862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B3870B1C-3BEE-47B5-BF71-2F029F8B4157}"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smtClean="0">
                <a:ea typeface="ＭＳ Ｐゴシック" charset="-128"/>
              </a:defRPr>
            </a:lvl1pPr>
          </a:lstStyle>
          <a:p>
            <a:pPr>
              <a:defRPr/>
            </a:pPr>
            <a:fld id="{CB1860C6-F490-4E86-B3FF-C5B8870B227F}" type="datetime1">
              <a:rPr lang="en-US"/>
              <a:pPr>
                <a:defRPr/>
              </a:pPr>
              <a:t>10/23/2014</a:t>
            </a:fld>
            <a:endParaRPr lang="en-US" dirty="0"/>
          </a:p>
        </p:txBody>
      </p:sp>
      <p:sp>
        <p:nvSpPr>
          <p:cNvPr id="5" name="Footer Placeholder 4"/>
          <p:cNvSpPr>
            <a:spLocks noGrp="1"/>
          </p:cNvSpPr>
          <p:nvPr>
            <p:ph type="ftr" sz="quarter" idx="11"/>
          </p:nvPr>
        </p:nvSpPr>
        <p:spPr/>
        <p:txBody>
          <a:bodyPr/>
          <a:lstStyle>
            <a:lvl1pPr fontAlgn="auto">
              <a:spcBef>
                <a:spcPts val="0"/>
              </a:spcBef>
              <a:spcAft>
                <a:spcPts val="0"/>
              </a:spcAft>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smtClean="0"/>
            </a:lvl1pPr>
          </a:lstStyle>
          <a:p>
            <a:pPr>
              <a:defRPr/>
            </a:pPr>
            <a:fld id="{30784AFA-3C51-4F62-82E7-5AA5466577CA}"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E7CAC406-A766-4B00-A890-2466BB2F5C9C}" type="datetime1">
              <a:rPr lang="en-US"/>
              <a:pPr>
                <a:defRPr/>
              </a:pPr>
              <a:t>10/23/2014</a:t>
            </a:fld>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dirty="0"/>
          </a:p>
        </p:txBody>
      </p:sp>
      <p:sp>
        <p:nvSpPr>
          <p:cNvPr id="4" name="Slide Number Placeholder 17"/>
          <p:cNvSpPr>
            <a:spLocks noGrp="1"/>
          </p:cNvSpPr>
          <p:nvPr>
            <p:ph type="sldNum" sz="quarter" idx="12"/>
          </p:nvPr>
        </p:nvSpPr>
        <p:spPr/>
        <p:txBody>
          <a:bodyPr/>
          <a:lstStyle>
            <a:lvl1pPr>
              <a:defRPr/>
            </a:lvl1pPr>
          </a:lstStyle>
          <a:p>
            <a:pPr>
              <a:defRPr/>
            </a:pPr>
            <a:fld id="{C25935A7-6E01-46C1-8D92-D5627AA6B8A1}"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02920" y="797966"/>
            <a:ext cx="9136380" cy="12954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60C91DAA-5AB9-4699-BD51-75F6EB0B3F1C}" type="datetime1">
              <a:rPr lang="en-US"/>
              <a:pPr>
                <a:defRPr/>
              </a:pPr>
              <a:t>10/23/2014</a:t>
            </a:fld>
            <a:endParaRPr lang="en-US" dirty="0"/>
          </a:p>
        </p:txBody>
      </p:sp>
      <p:sp>
        <p:nvSpPr>
          <p:cNvPr id="4" name="Footer Placeholder 21"/>
          <p:cNvSpPr>
            <a:spLocks noGrp="1"/>
          </p:cNvSpPr>
          <p:nvPr>
            <p:ph type="ftr" sz="quarter" idx="11"/>
          </p:nvPr>
        </p:nvSpPr>
        <p:spPr/>
        <p:txBody>
          <a:bodyPr/>
          <a:lstStyle>
            <a:lvl1pPr>
              <a:defRPr/>
            </a:lvl1pPr>
          </a:lstStyle>
          <a:p>
            <a:pPr>
              <a:defRPr/>
            </a:pPr>
            <a:endParaRPr lang="en-US" dirty="0"/>
          </a:p>
        </p:txBody>
      </p:sp>
      <p:sp>
        <p:nvSpPr>
          <p:cNvPr id="5" name="Slide Number Placeholder 17"/>
          <p:cNvSpPr>
            <a:spLocks noGrp="1"/>
          </p:cNvSpPr>
          <p:nvPr>
            <p:ph type="sldNum" sz="quarter" idx="12"/>
          </p:nvPr>
        </p:nvSpPr>
        <p:spPr/>
        <p:txBody>
          <a:bodyPr/>
          <a:lstStyle>
            <a:lvl1pPr>
              <a:defRPr/>
            </a:lvl1pPr>
          </a:lstStyle>
          <a:p>
            <a:pPr>
              <a:defRPr/>
            </a:pPr>
            <a:fld id="{12CFF5DA-02DE-4BAA-AABA-55A3671C1DA7}"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4380" y="582932"/>
            <a:ext cx="3017520" cy="1316990"/>
          </a:xfrm>
        </p:spPr>
        <p:txBody>
          <a:bodyPr>
            <a:noAutofit/>
          </a:bodyPr>
          <a:lstStyle>
            <a:lvl1pPr algn="l" rtl="0">
              <a:spcBef>
                <a:spcPct val="0"/>
              </a:spcBef>
              <a:buNone/>
              <a:defRPr sz="29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754380" y="1899920"/>
            <a:ext cx="3017520" cy="5181600"/>
          </a:xfrm>
        </p:spPr>
        <p:txBody>
          <a:bodyPr lIns="20376" rIns="20376"/>
          <a:lstStyle>
            <a:lvl1pPr marL="0" indent="0" algn="l">
              <a:buNone/>
              <a:defRPr sz="1600"/>
            </a:lvl1pPr>
            <a:lvl2pPr indent="0" algn="l">
              <a:buNone/>
              <a:defRPr sz="1300"/>
            </a:lvl2pPr>
            <a:lvl3pPr indent="0" algn="l">
              <a:buNone/>
              <a:defRPr sz="1100"/>
            </a:lvl3pPr>
            <a:lvl4pPr indent="0" algn="l">
              <a:buNone/>
              <a:defRPr sz="1000"/>
            </a:lvl4pPr>
            <a:lvl5pPr indent="0" algn="l">
              <a:buNone/>
              <a:defRPr sz="1000"/>
            </a:lvl5pPr>
          </a:lstStyle>
          <a:p>
            <a:pPr lvl="0"/>
            <a:r>
              <a:rPr lang="en-US" smtClean="0"/>
              <a:t>Click to edit Master text styles</a:t>
            </a:r>
          </a:p>
        </p:txBody>
      </p:sp>
      <p:sp>
        <p:nvSpPr>
          <p:cNvPr id="4" name="Content Placeholder 3"/>
          <p:cNvSpPr>
            <a:spLocks noGrp="1"/>
          </p:cNvSpPr>
          <p:nvPr>
            <p:ph sz="half" idx="1"/>
          </p:nvPr>
        </p:nvSpPr>
        <p:spPr>
          <a:xfrm>
            <a:off x="3932555" y="1899920"/>
            <a:ext cx="5622925" cy="5181600"/>
          </a:xfrm>
        </p:spPr>
        <p:txBody>
          <a:bodyPr tIns="0"/>
          <a:lstStyle>
            <a:lvl1pPr>
              <a:defRPr sz="3100"/>
            </a:lvl1pPr>
            <a:lvl2pPr>
              <a:defRPr sz="2900"/>
            </a:lvl2pPr>
            <a:lvl3pPr>
              <a:defRPr sz="2700"/>
            </a:lvl3pPr>
            <a:lvl4pPr>
              <a:defRPr sz="22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06FC1FDB-4C8A-4659-BC89-3360C9C8165A}" type="datetime1">
              <a:rPr lang="en-US"/>
              <a:pPr>
                <a:defRPr/>
              </a:pPr>
              <a:t>10/23/2014</a:t>
            </a:fld>
            <a:endParaRPr lang="en-US" dirty="0"/>
          </a:p>
        </p:txBody>
      </p:sp>
      <p:sp>
        <p:nvSpPr>
          <p:cNvPr id="6" name="Footer Placeholder 21"/>
          <p:cNvSpPr>
            <a:spLocks noGrp="1"/>
          </p:cNvSpPr>
          <p:nvPr>
            <p:ph type="ftr" sz="quarter" idx="11"/>
          </p:nvPr>
        </p:nvSpPr>
        <p:spPr/>
        <p:txBody>
          <a:bodyPr/>
          <a:lstStyle>
            <a:lvl1pPr>
              <a:defRPr/>
            </a:lvl1pPr>
          </a:lstStyle>
          <a:p>
            <a:pPr>
              <a:defRPr/>
            </a:pPr>
            <a:endParaRPr lang="en-US" dirty="0"/>
          </a:p>
        </p:txBody>
      </p:sp>
      <p:sp>
        <p:nvSpPr>
          <p:cNvPr id="7" name="Slide Number Placeholder 17"/>
          <p:cNvSpPr>
            <a:spLocks noGrp="1"/>
          </p:cNvSpPr>
          <p:nvPr>
            <p:ph type="sldNum" sz="quarter" idx="12"/>
          </p:nvPr>
        </p:nvSpPr>
        <p:spPr/>
        <p:txBody>
          <a:bodyPr/>
          <a:lstStyle>
            <a:lvl1pPr>
              <a:defRPr/>
            </a:lvl1pPr>
          </a:lstStyle>
          <a:p>
            <a:pPr>
              <a:defRPr/>
            </a:pPr>
            <a:fld id="{7808256D-8AD5-4269-8A31-F457D5B6D578}"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76000">
              <a:srgbClr val="315369">
                <a:alpha val="78000"/>
              </a:srgbClr>
            </a:gs>
            <a:gs pos="100000">
              <a:srgbClr val="FFFFFF">
                <a:alpha val="78038"/>
              </a:srgbClr>
            </a:gs>
          </a:gsLst>
          <a:lin ang="7860000" scaled="0"/>
          <a:tileRect/>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03238" y="311150"/>
            <a:ext cx="9051925" cy="1295400"/>
          </a:xfrm>
          <a:prstGeom prst="rect">
            <a:avLst/>
          </a:prstGeom>
          <a:noFill/>
          <a:ln w="9525">
            <a:noFill/>
            <a:miter lim="800000"/>
            <a:headEnd/>
            <a:tailEnd/>
          </a:ln>
        </p:spPr>
        <p:txBody>
          <a:bodyPr vert="horz" wrap="square" lIns="101882" tIns="50941" rIns="101882" bIns="50941"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503238" y="1812925"/>
            <a:ext cx="9051925" cy="5130800"/>
          </a:xfrm>
          <a:prstGeom prst="rect">
            <a:avLst/>
          </a:prstGeom>
          <a:noFill/>
          <a:ln w="9525">
            <a:noFill/>
            <a:miter lim="800000"/>
            <a:headEnd/>
            <a:tailEnd/>
          </a:ln>
        </p:spPr>
        <p:txBody>
          <a:bodyPr vert="horz" wrap="square" lIns="101882" tIns="50941" rIns="101882" bIns="50941"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503238" y="7078663"/>
            <a:ext cx="2346325" cy="539750"/>
          </a:xfrm>
          <a:prstGeom prst="rect">
            <a:avLst/>
          </a:prstGeom>
          <a:noFill/>
          <a:ln w="9525">
            <a:noFill/>
            <a:miter lim="800000"/>
            <a:headEnd/>
            <a:tailEnd/>
          </a:ln>
          <a:effectLst/>
        </p:spPr>
        <p:txBody>
          <a:bodyPr vert="horz" wrap="square" lIns="101882" tIns="50941" rIns="101882" bIns="50941" numCol="1" anchor="t" anchorCtr="0" compatLnSpc="1">
            <a:prstTxWarp prst="textNoShape">
              <a:avLst/>
            </a:prstTxWarp>
          </a:bodyPr>
          <a:lstStyle>
            <a:lvl1pPr>
              <a:defRPr sz="1600">
                <a:solidFill>
                  <a:srgbClr val="FFFFFF"/>
                </a:solidFill>
                <a:latin typeface="+mn-lt"/>
                <a:ea typeface="+mn-ea"/>
                <a:cs typeface="+mn-cs"/>
              </a:defRPr>
            </a:lvl1pPr>
          </a:lstStyle>
          <a:p>
            <a:pPr>
              <a:defRPr/>
            </a:pPr>
            <a:endParaRPr lang="en-US" dirty="0"/>
          </a:p>
        </p:txBody>
      </p:sp>
      <p:sp>
        <p:nvSpPr>
          <p:cNvPr id="1029" name="Rectangle 5"/>
          <p:cNvSpPr>
            <a:spLocks noGrp="1" noChangeArrowheads="1"/>
          </p:cNvSpPr>
          <p:nvPr>
            <p:ph type="ftr" sz="quarter" idx="3"/>
          </p:nvPr>
        </p:nvSpPr>
        <p:spPr bwMode="auto">
          <a:xfrm>
            <a:off x="3436938" y="7078663"/>
            <a:ext cx="3184525" cy="539750"/>
          </a:xfrm>
          <a:prstGeom prst="rect">
            <a:avLst/>
          </a:prstGeom>
          <a:noFill/>
          <a:ln w="9525">
            <a:noFill/>
            <a:miter lim="800000"/>
            <a:headEnd/>
            <a:tailEnd/>
          </a:ln>
          <a:effectLst/>
        </p:spPr>
        <p:txBody>
          <a:bodyPr vert="horz" wrap="square" lIns="101882" tIns="50941" rIns="101882" bIns="50941" numCol="1" anchor="t" anchorCtr="0" compatLnSpc="1">
            <a:prstTxWarp prst="textNoShape">
              <a:avLst/>
            </a:prstTxWarp>
          </a:bodyPr>
          <a:lstStyle>
            <a:lvl1pPr algn="ctr">
              <a:defRPr sz="1600">
                <a:solidFill>
                  <a:srgbClr val="FFFFFF"/>
                </a:solidFill>
                <a:latin typeface="+mn-lt"/>
                <a:ea typeface="+mn-ea"/>
                <a:cs typeface="+mn-cs"/>
              </a:defRPr>
            </a:lvl1pPr>
          </a:lstStyle>
          <a:p>
            <a:pPr>
              <a:defRPr/>
            </a:pPr>
            <a:endParaRPr lang="en-US" dirty="0"/>
          </a:p>
        </p:txBody>
      </p:sp>
      <p:sp>
        <p:nvSpPr>
          <p:cNvPr id="1030" name="Rectangle 6"/>
          <p:cNvSpPr>
            <a:spLocks noGrp="1" noChangeArrowheads="1"/>
          </p:cNvSpPr>
          <p:nvPr>
            <p:ph type="sldNum" sz="quarter" idx="4"/>
          </p:nvPr>
        </p:nvSpPr>
        <p:spPr bwMode="auto">
          <a:xfrm>
            <a:off x="7208838" y="7078663"/>
            <a:ext cx="2346325" cy="539750"/>
          </a:xfrm>
          <a:prstGeom prst="rect">
            <a:avLst/>
          </a:prstGeom>
          <a:noFill/>
          <a:ln w="9525">
            <a:noFill/>
            <a:miter lim="800000"/>
            <a:headEnd/>
            <a:tailEnd/>
          </a:ln>
          <a:effectLst/>
        </p:spPr>
        <p:txBody>
          <a:bodyPr vert="horz" wrap="square" lIns="101882" tIns="50941" rIns="101882" bIns="50941" numCol="1" anchor="t" anchorCtr="0" compatLnSpc="1">
            <a:prstTxWarp prst="textNoShape">
              <a:avLst/>
            </a:prstTxWarp>
          </a:bodyPr>
          <a:lstStyle>
            <a:lvl1pPr algn="r">
              <a:defRPr sz="1600" smtClean="0">
                <a:solidFill>
                  <a:srgbClr val="FFFFFF"/>
                </a:solidFill>
              </a:defRPr>
            </a:lvl1pPr>
          </a:lstStyle>
          <a:p>
            <a:pPr>
              <a:defRPr/>
            </a:pPr>
            <a:fld id="{C7C56851-2FCF-4BFE-A7C2-88AA54485DDA}" type="slidenum">
              <a:rPr lang="en-US"/>
              <a:pPr>
                <a:defRPr/>
              </a:pPr>
              <a:t>‹#›</a:t>
            </a:fld>
            <a:endParaRPr lang="en-US" dirty="0"/>
          </a:p>
        </p:txBody>
      </p:sp>
      <p:pic>
        <p:nvPicPr>
          <p:cNvPr id="1031" name="Picture 13"/>
          <p:cNvPicPr>
            <a:picLocks noChangeAspect="1" noChangeArrowheads="1"/>
          </p:cNvPicPr>
          <p:nvPr userDrawn="1"/>
        </p:nvPicPr>
        <p:blipFill>
          <a:blip r:embed="rId7" cstate="print">
            <a:clrChange>
              <a:clrFrom>
                <a:srgbClr val="FFFFFF"/>
              </a:clrFrom>
              <a:clrTo>
                <a:srgbClr val="FFFFFF">
                  <a:alpha val="0"/>
                </a:srgbClr>
              </a:clrTo>
            </a:clrChange>
          </a:blip>
          <a:srcRect/>
          <a:stretch>
            <a:fillRect/>
          </a:stretch>
        </p:blipFill>
        <p:spPr bwMode="auto">
          <a:xfrm>
            <a:off x="419100" y="6372225"/>
            <a:ext cx="1676400" cy="1400175"/>
          </a:xfrm>
          <a:prstGeom prst="rect">
            <a:avLst/>
          </a:prstGeom>
          <a:noFill/>
          <a:ln w="9525">
            <a:noFill/>
            <a:miter lim="800000"/>
            <a:headEnd/>
            <a:tailEnd/>
          </a:ln>
          <a:effectLst>
            <a:outerShdw dist="107763" dir="13500000" algn="ctr" rotWithShape="0">
              <a:schemeClr val="bg2">
                <a:alpha val="50000"/>
              </a:schemeClr>
            </a:outerShdw>
          </a:effectLst>
        </p:spPr>
      </p:pic>
      <p:sp>
        <p:nvSpPr>
          <p:cNvPr id="1032" name="Line 20"/>
          <p:cNvSpPr>
            <a:spLocks noChangeShapeType="1"/>
          </p:cNvSpPr>
          <p:nvPr userDrawn="1"/>
        </p:nvSpPr>
        <p:spPr bwMode="auto">
          <a:xfrm>
            <a:off x="0" y="7513638"/>
            <a:ext cx="10058400" cy="0"/>
          </a:xfrm>
          <a:prstGeom prst="line">
            <a:avLst/>
          </a:prstGeom>
          <a:noFill/>
          <a:ln w="9525">
            <a:solidFill>
              <a:schemeClr val="tx1"/>
            </a:solidFill>
            <a:round/>
            <a:headEnd/>
            <a:tailEnd/>
          </a:ln>
        </p:spPr>
        <p:txBody>
          <a:bodyPr lIns="101882" tIns="50941" rIns="101882" bIns="50941"/>
          <a:lstStyle/>
          <a:p>
            <a:pPr>
              <a:defRPr/>
            </a:pPr>
            <a:endParaRPr lang="en-US" dirty="0">
              <a:cs typeface="ＭＳ Ｐゴシック" charset="-128"/>
            </a:endParaRPr>
          </a:p>
        </p:txBody>
      </p:sp>
      <p:sp>
        <p:nvSpPr>
          <p:cNvPr id="1033" name="Line 23"/>
          <p:cNvSpPr>
            <a:spLocks noChangeShapeType="1"/>
          </p:cNvSpPr>
          <p:nvPr userDrawn="1"/>
        </p:nvSpPr>
        <p:spPr bwMode="auto">
          <a:xfrm flipV="1">
            <a:off x="503238" y="0"/>
            <a:ext cx="0" cy="7772400"/>
          </a:xfrm>
          <a:prstGeom prst="line">
            <a:avLst/>
          </a:prstGeom>
          <a:noFill/>
          <a:ln w="9525">
            <a:solidFill>
              <a:schemeClr val="tx1"/>
            </a:solidFill>
            <a:round/>
            <a:headEnd/>
            <a:tailEnd/>
          </a:ln>
        </p:spPr>
        <p:txBody>
          <a:bodyPr lIns="101882" tIns="50941" rIns="101882" bIns="50941"/>
          <a:lstStyle/>
          <a:p>
            <a:pPr>
              <a:defRPr/>
            </a:pPr>
            <a:endParaRPr lang="en-US" dirty="0">
              <a:cs typeface="ＭＳ Ｐゴシック" charset="-128"/>
            </a:endParaRPr>
          </a:p>
        </p:txBody>
      </p:sp>
      <p:sp>
        <p:nvSpPr>
          <p:cNvPr id="1034" name="Line 24"/>
          <p:cNvSpPr>
            <a:spLocks noChangeShapeType="1"/>
          </p:cNvSpPr>
          <p:nvPr userDrawn="1"/>
        </p:nvSpPr>
        <p:spPr bwMode="auto">
          <a:xfrm>
            <a:off x="9555163" y="0"/>
            <a:ext cx="0" cy="7772400"/>
          </a:xfrm>
          <a:prstGeom prst="line">
            <a:avLst/>
          </a:prstGeom>
          <a:noFill/>
          <a:ln w="9525">
            <a:solidFill>
              <a:schemeClr val="tx1"/>
            </a:solidFill>
            <a:round/>
            <a:headEnd/>
            <a:tailEnd/>
          </a:ln>
        </p:spPr>
        <p:txBody>
          <a:bodyPr lIns="101882" tIns="50941" rIns="101882" bIns="50941"/>
          <a:lstStyle/>
          <a:p>
            <a:pPr>
              <a:defRPr/>
            </a:pPr>
            <a:endParaRPr lang="en-US" dirty="0">
              <a:cs typeface="ＭＳ Ｐゴシック" charset="-128"/>
            </a:endParaRPr>
          </a:p>
        </p:txBody>
      </p:sp>
      <p:sp>
        <p:nvSpPr>
          <p:cNvPr id="1035" name="Line 21"/>
          <p:cNvSpPr>
            <a:spLocks noChangeShapeType="1"/>
          </p:cNvSpPr>
          <p:nvPr userDrawn="1"/>
        </p:nvSpPr>
        <p:spPr bwMode="auto">
          <a:xfrm>
            <a:off x="0" y="258763"/>
            <a:ext cx="10058400" cy="0"/>
          </a:xfrm>
          <a:prstGeom prst="line">
            <a:avLst/>
          </a:prstGeom>
          <a:noFill/>
          <a:ln w="9525">
            <a:solidFill>
              <a:schemeClr val="tx1"/>
            </a:solidFill>
            <a:round/>
            <a:headEnd/>
            <a:tailEnd/>
          </a:ln>
        </p:spPr>
        <p:txBody>
          <a:bodyPr lIns="101882" tIns="50941" rIns="101882" bIns="50941"/>
          <a:lstStyle/>
          <a:p>
            <a:pPr>
              <a:defRPr/>
            </a:pPr>
            <a:endParaRPr lang="en-US" dirty="0">
              <a:cs typeface="ＭＳ Ｐゴシック" charset="-128"/>
            </a:endParaRPr>
          </a:p>
        </p:txBody>
      </p:sp>
    </p:spTree>
  </p:cSld>
  <p:clrMap bg1="dk2" tx1="lt1" bg2="dk1"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Lst>
  <p:txStyles>
    <p:titleStyle>
      <a:lvl1pPr algn="ctr" rtl="0" eaLnBrk="0" fontAlgn="base" hangingPunct="0">
        <a:spcBef>
          <a:spcPct val="0"/>
        </a:spcBef>
        <a:spcAft>
          <a:spcPct val="0"/>
        </a:spcAft>
        <a:defRPr sz="4900">
          <a:solidFill>
            <a:schemeClr val="tx2"/>
          </a:solidFill>
          <a:latin typeface="+mj-lt"/>
          <a:ea typeface="ＭＳ Ｐゴシック" charset="0"/>
          <a:cs typeface="ＭＳ Ｐゴシック" charset="-128"/>
        </a:defRPr>
      </a:lvl1pPr>
      <a:lvl2pPr algn="ctr" rtl="0" eaLnBrk="0" fontAlgn="base" hangingPunct="0">
        <a:spcBef>
          <a:spcPct val="0"/>
        </a:spcBef>
        <a:spcAft>
          <a:spcPct val="0"/>
        </a:spcAft>
        <a:defRPr sz="4900">
          <a:solidFill>
            <a:schemeClr val="tx2"/>
          </a:solidFill>
          <a:latin typeface="Arial" charset="0"/>
          <a:ea typeface="ＭＳ Ｐゴシック" charset="0"/>
          <a:cs typeface="ＭＳ Ｐゴシック" charset="-128"/>
        </a:defRPr>
      </a:lvl2pPr>
      <a:lvl3pPr algn="ctr" rtl="0" eaLnBrk="0" fontAlgn="base" hangingPunct="0">
        <a:spcBef>
          <a:spcPct val="0"/>
        </a:spcBef>
        <a:spcAft>
          <a:spcPct val="0"/>
        </a:spcAft>
        <a:defRPr sz="4900">
          <a:solidFill>
            <a:schemeClr val="tx2"/>
          </a:solidFill>
          <a:latin typeface="Arial" charset="0"/>
          <a:ea typeface="ＭＳ Ｐゴシック" charset="0"/>
          <a:cs typeface="ＭＳ Ｐゴシック" charset="-128"/>
        </a:defRPr>
      </a:lvl3pPr>
      <a:lvl4pPr algn="ctr" rtl="0" eaLnBrk="0" fontAlgn="base" hangingPunct="0">
        <a:spcBef>
          <a:spcPct val="0"/>
        </a:spcBef>
        <a:spcAft>
          <a:spcPct val="0"/>
        </a:spcAft>
        <a:defRPr sz="4900">
          <a:solidFill>
            <a:schemeClr val="tx2"/>
          </a:solidFill>
          <a:latin typeface="Arial" charset="0"/>
          <a:ea typeface="ＭＳ Ｐゴシック" charset="0"/>
          <a:cs typeface="ＭＳ Ｐゴシック" charset="-128"/>
        </a:defRPr>
      </a:lvl4pPr>
      <a:lvl5pPr algn="ctr" rtl="0" eaLnBrk="0" fontAlgn="base" hangingPunct="0">
        <a:spcBef>
          <a:spcPct val="0"/>
        </a:spcBef>
        <a:spcAft>
          <a:spcPct val="0"/>
        </a:spcAft>
        <a:defRPr sz="4900">
          <a:solidFill>
            <a:schemeClr val="tx2"/>
          </a:solidFill>
          <a:latin typeface="Arial" charset="0"/>
          <a:ea typeface="ＭＳ Ｐゴシック" charset="0"/>
          <a:cs typeface="ＭＳ Ｐゴシック" charset="-128"/>
        </a:defRPr>
      </a:lvl5pPr>
      <a:lvl6pPr marL="509412" algn="ctr" rtl="0" fontAlgn="base">
        <a:spcBef>
          <a:spcPct val="0"/>
        </a:spcBef>
        <a:spcAft>
          <a:spcPct val="0"/>
        </a:spcAft>
        <a:defRPr sz="4900">
          <a:solidFill>
            <a:schemeClr val="tx2"/>
          </a:solidFill>
          <a:latin typeface="Arial" charset="0"/>
        </a:defRPr>
      </a:lvl6pPr>
      <a:lvl7pPr marL="1018824" algn="ctr" rtl="0" fontAlgn="base">
        <a:spcBef>
          <a:spcPct val="0"/>
        </a:spcBef>
        <a:spcAft>
          <a:spcPct val="0"/>
        </a:spcAft>
        <a:defRPr sz="4900">
          <a:solidFill>
            <a:schemeClr val="tx2"/>
          </a:solidFill>
          <a:latin typeface="Arial" charset="0"/>
        </a:defRPr>
      </a:lvl7pPr>
      <a:lvl8pPr marL="1528237" algn="ctr" rtl="0" fontAlgn="base">
        <a:spcBef>
          <a:spcPct val="0"/>
        </a:spcBef>
        <a:spcAft>
          <a:spcPct val="0"/>
        </a:spcAft>
        <a:defRPr sz="4900">
          <a:solidFill>
            <a:schemeClr val="tx2"/>
          </a:solidFill>
          <a:latin typeface="Arial" charset="0"/>
        </a:defRPr>
      </a:lvl8pPr>
      <a:lvl9pPr marL="2037649" algn="ctr" rtl="0" fontAlgn="base">
        <a:spcBef>
          <a:spcPct val="0"/>
        </a:spcBef>
        <a:spcAft>
          <a:spcPct val="0"/>
        </a:spcAft>
        <a:defRPr sz="4900">
          <a:solidFill>
            <a:schemeClr val="tx2"/>
          </a:solidFill>
          <a:latin typeface="Arial" charset="0"/>
        </a:defRPr>
      </a:lvl9pPr>
    </p:titleStyle>
    <p:bodyStyle>
      <a:lvl1pPr marL="381000" indent="-381000" algn="l" rtl="0" eaLnBrk="0" fontAlgn="base" hangingPunct="0">
        <a:spcBef>
          <a:spcPct val="20000"/>
        </a:spcBef>
        <a:spcAft>
          <a:spcPct val="0"/>
        </a:spcAft>
        <a:buChar char="•"/>
        <a:defRPr sz="3600">
          <a:solidFill>
            <a:schemeClr val="tx1"/>
          </a:solidFill>
          <a:latin typeface="+mn-lt"/>
          <a:ea typeface="ＭＳ Ｐゴシック" charset="0"/>
          <a:cs typeface="ＭＳ Ｐゴシック" charset="-128"/>
        </a:defRPr>
      </a:lvl1pPr>
      <a:lvl2pPr marL="827088" indent="-317500" algn="l" rtl="0" eaLnBrk="0" fontAlgn="base" hangingPunct="0">
        <a:spcBef>
          <a:spcPct val="20000"/>
        </a:spcBef>
        <a:spcAft>
          <a:spcPct val="0"/>
        </a:spcAft>
        <a:buChar char="–"/>
        <a:defRPr sz="3100">
          <a:solidFill>
            <a:schemeClr val="tx1"/>
          </a:solidFill>
          <a:latin typeface="+mn-lt"/>
          <a:ea typeface="ＭＳ Ｐゴシック" charset="0"/>
        </a:defRPr>
      </a:lvl2pPr>
      <a:lvl3pPr marL="1273175" indent="-254000" algn="l" rtl="0" eaLnBrk="0" fontAlgn="base" hangingPunct="0">
        <a:spcBef>
          <a:spcPct val="20000"/>
        </a:spcBef>
        <a:spcAft>
          <a:spcPct val="0"/>
        </a:spcAft>
        <a:buChar char="•"/>
        <a:defRPr sz="2700">
          <a:solidFill>
            <a:schemeClr val="tx1"/>
          </a:solidFill>
          <a:latin typeface="+mn-lt"/>
          <a:ea typeface="ＭＳ Ｐゴシック" charset="0"/>
        </a:defRPr>
      </a:lvl3pPr>
      <a:lvl4pPr marL="1782763" indent="-254000" algn="l" rtl="0" eaLnBrk="0" fontAlgn="base" hangingPunct="0">
        <a:spcBef>
          <a:spcPct val="20000"/>
        </a:spcBef>
        <a:spcAft>
          <a:spcPct val="0"/>
        </a:spcAft>
        <a:buChar char="–"/>
        <a:defRPr sz="2200">
          <a:solidFill>
            <a:schemeClr val="tx1"/>
          </a:solidFill>
          <a:latin typeface="+mn-lt"/>
          <a:ea typeface="ＭＳ Ｐゴシック" charset="0"/>
        </a:defRPr>
      </a:lvl4pPr>
      <a:lvl5pPr marL="2292350" indent="-254000" algn="l" rtl="0" eaLnBrk="0" fontAlgn="base" hangingPunct="0">
        <a:spcBef>
          <a:spcPct val="20000"/>
        </a:spcBef>
        <a:spcAft>
          <a:spcPct val="0"/>
        </a:spcAft>
        <a:buChar char="»"/>
        <a:defRPr sz="2200">
          <a:solidFill>
            <a:schemeClr val="tx1"/>
          </a:solidFill>
          <a:latin typeface="+mn-lt"/>
          <a:ea typeface="ＭＳ Ｐゴシック" charset="0"/>
        </a:defRPr>
      </a:lvl5pPr>
      <a:lvl6pPr marL="2801767" indent="-254706" algn="l" rtl="0" fontAlgn="base">
        <a:spcBef>
          <a:spcPct val="20000"/>
        </a:spcBef>
        <a:spcAft>
          <a:spcPct val="0"/>
        </a:spcAft>
        <a:buChar char="»"/>
        <a:defRPr sz="2200">
          <a:solidFill>
            <a:schemeClr val="tx1"/>
          </a:solidFill>
          <a:latin typeface="+mn-lt"/>
        </a:defRPr>
      </a:lvl6pPr>
      <a:lvl7pPr marL="3311180" indent="-254706" algn="l" rtl="0" fontAlgn="base">
        <a:spcBef>
          <a:spcPct val="20000"/>
        </a:spcBef>
        <a:spcAft>
          <a:spcPct val="0"/>
        </a:spcAft>
        <a:buChar char="»"/>
        <a:defRPr sz="2200">
          <a:solidFill>
            <a:schemeClr val="tx1"/>
          </a:solidFill>
          <a:latin typeface="+mn-lt"/>
        </a:defRPr>
      </a:lvl7pPr>
      <a:lvl8pPr marL="3820592" indent="-254706" algn="l" rtl="0" fontAlgn="base">
        <a:spcBef>
          <a:spcPct val="20000"/>
        </a:spcBef>
        <a:spcAft>
          <a:spcPct val="0"/>
        </a:spcAft>
        <a:buChar char="»"/>
        <a:defRPr sz="2200">
          <a:solidFill>
            <a:schemeClr val="tx1"/>
          </a:solidFill>
          <a:latin typeface="+mn-lt"/>
        </a:defRPr>
      </a:lvl8pPr>
      <a:lvl9pPr marL="4330004" indent="-254706" algn="l" rtl="0" fontAlgn="base">
        <a:spcBef>
          <a:spcPct val="20000"/>
        </a:spcBef>
        <a:spcAft>
          <a:spcPct val="0"/>
        </a:spcAft>
        <a:buChar char="»"/>
        <a:defRPr sz="2200">
          <a:solidFill>
            <a:schemeClr val="tx1"/>
          </a:solidFill>
          <a:latin typeface="+mn-lt"/>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itle 1"/>
          <p:cNvSpPr>
            <a:spLocks noGrp="1"/>
          </p:cNvSpPr>
          <p:nvPr>
            <p:ph type="ctrTitle"/>
          </p:nvPr>
        </p:nvSpPr>
        <p:spPr>
          <a:xfrm>
            <a:off x="502920" y="1707410"/>
            <a:ext cx="9052560" cy="1666028"/>
          </a:xfrm>
        </p:spPr>
        <p:txBody>
          <a:bodyPr>
            <a:normAutofit/>
          </a:bodyPr>
          <a:lstStyle/>
          <a:p>
            <a:pPr eaLnBrk="1" hangingPunct="1">
              <a:defRPr/>
            </a:pPr>
            <a:r>
              <a:rPr i="1" dirty="0" smtClean="0"/>
              <a:t>Ethic</a:t>
            </a:r>
            <a:r>
              <a:rPr lang="en-US" i="1" dirty="0" smtClean="0"/>
              <a:t>al Use of Nazareth </a:t>
            </a:r>
            <a:r>
              <a:rPr i="1" dirty="0" smtClean="0"/>
              <a:t>Data</a:t>
            </a:r>
            <a:r>
              <a:rPr lang="en-US" i="1" dirty="0" smtClean="0"/>
              <a:t> and Technology</a:t>
            </a:r>
            <a:endParaRPr i="1" dirty="0" smtClean="0"/>
          </a:p>
        </p:txBody>
      </p:sp>
      <p:sp>
        <p:nvSpPr>
          <p:cNvPr id="5123" name="Subtitle 2"/>
          <p:cNvSpPr>
            <a:spLocks noGrp="1"/>
          </p:cNvSpPr>
          <p:nvPr>
            <p:ph type="subTitle" idx="1"/>
          </p:nvPr>
        </p:nvSpPr>
        <p:spPr>
          <a:xfrm>
            <a:off x="586740" y="3659505"/>
            <a:ext cx="8640445" cy="1986280"/>
          </a:xfrm>
        </p:spPr>
        <p:txBody>
          <a:bodyPr/>
          <a:lstStyle/>
          <a:p>
            <a:pPr eaLnBrk="1" hangingPunct="1"/>
            <a:r>
              <a:rPr lang="en-US" dirty="0" smtClean="0"/>
              <a:t>T@N 2012</a:t>
            </a:r>
          </a:p>
          <a:p>
            <a:pPr eaLnBrk="1" hangingPunct="1"/>
            <a:r>
              <a:rPr lang="en-US" dirty="0" smtClean="0"/>
              <a:t>January 11, 2012 </a:t>
            </a:r>
          </a:p>
          <a:p>
            <a:pPr eaLnBrk="1" hangingPunct="1"/>
            <a:r>
              <a:rPr lang="en-US" dirty="0" smtClean="0"/>
              <a:t>Olga Lapczak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eaLnBrk="1" hangingPunct="1"/>
            <a:r>
              <a:rPr lang="en-US" sz="4000" b="1" dirty="0" smtClean="0"/>
              <a:t>Who Utilizes Student Data?</a:t>
            </a:r>
          </a:p>
        </p:txBody>
      </p:sp>
      <p:sp>
        <p:nvSpPr>
          <p:cNvPr id="12291" name="Content Placeholder 2"/>
          <p:cNvSpPr>
            <a:spLocks noGrp="1"/>
          </p:cNvSpPr>
          <p:nvPr>
            <p:ph idx="1"/>
          </p:nvPr>
        </p:nvSpPr>
        <p:spPr/>
        <p:txBody>
          <a:bodyPr/>
          <a:lstStyle/>
          <a:p>
            <a:pPr eaLnBrk="1" hangingPunct="1"/>
            <a:r>
              <a:rPr lang="en-US" sz="2800" dirty="0" smtClean="0"/>
              <a:t>Students</a:t>
            </a:r>
          </a:p>
          <a:p>
            <a:pPr eaLnBrk="1" hangingPunct="1"/>
            <a:r>
              <a:rPr lang="en-US" sz="2800" dirty="0" smtClean="0"/>
              <a:t>Faculty</a:t>
            </a:r>
          </a:p>
          <a:p>
            <a:pPr eaLnBrk="1" hangingPunct="1"/>
            <a:r>
              <a:rPr lang="en-US" sz="2800" dirty="0" smtClean="0"/>
              <a:t>Staff</a:t>
            </a:r>
          </a:p>
          <a:p>
            <a:pPr eaLnBrk="1" hangingPunct="1"/>
            <a:r>
              <a:rPr lang="en-US" sz="2800" dirty="0" smtClean="0"/>
              <a:t>Nazareth administration</a:t>
            </a:r>
          </a:p>
          <a:p>
            <a:pPr eaLnBrk="1" hangingPunct="1"/>
            <a:r>
              <a:rPr lang="en-US" sz="2800" dirty="0" smtClean="0"/>
              <a:t>Alumni</a:t>
            </a:r>
          </a:p>
          <a:p>
            <a:pPr eaLnBrk="1" hangingPunct="1"/>
            <a:r>
              <a:rPr lang="en-US" sz="2800" dirty="0" smtClean="0"/>
              <a:t>Government agencies/ accrediting bodies / vendors</a:t>
            </a:r>
          </a:p>
          <a:p>
            <a:pPr eaLnBrk="1" hangingPunct="1"/>
            <a:r>
              <a:rPr lang="en-US" sz="2800" dirty="0" smtClean="0"/>
              <a:t>Other colleges/universities</a:t>
            </a:r>
          </a:p>
          <a:p>
            <a:pPr eaLnBrk="1" hangingPunct="1"/>
            <a:r>
              <a:rPr lang="en-US" sz="2800" dirty="0" smtClean="0"/>
              <a:t>Impact of Bad Data: </a:t>
            </a:r>
            <a:r>
              <a:rPr lang="en-US" sz="2200" dirty="0" smtClean="0"/>
              <a:t>Inconvenience to the student, poor decisions, time lost correcting, broken trust</a:t>
            </a:r>
          </a:p>
          <a:p>
            <a:pPr eaLnBrk="1" hangingPunct="1"/>
            <a:endParaRPr lang="en-US"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5" name="Picture 3"/>
          <p:cNvPicPr>
            <a:picLocks noGrp="1" noChangeAspect="1" noChangeArrowheads="1"/>
          </p:cNvPicPr>
          <p:nvPr>
            <p:ph idx="1"/>
          </p:nvPr>
        </p:nvPicPr>
        <p:blipFill>
          <a:blip r:embed="rId3" cstate="print"/>
          <a:srcRect r="11230" b="3078"/>
          <a:stretch>
            <a:fillRect/>
          </a:stretch>
        </p:blipFill>
        <p:spPr>
          <a:xfrm>
            <a:off x="757872" y="1381760"/>
            <a:ext cx="8355807" cy="5786120"/>
          </a:xfrm>
          <a:ln>
            <a:solidFill>
              <a:schemeClr val="tx1"/>
            </a:solidFill>
          </a:ln>
        </p:spPr>
      </p:pic>
      <p:sp>
        <p:nvSpPr>
          <p:cNvPr id="13314" name="Title 1"/>
          <p:cNvSpPr>
            <a:spLocks noGrp="1"/>
          </p:cNvSpPr>
          <p:nvPr>
            <p:ph type="title"/>
          </p:nvPr>
        </p:nvSpPr>
        <p:spPr>
          <a:xfrm>
            <a:off x="1005840" y="311256"/>
            <a:ext cx="8549640" cy="1156864"/>
          </a:xfrm>
        </p:spPr>
        <p:txBody>
          <a:bodyPr/>
          <a:lstStyle/>
          <a:p>
            <a:pPr algn="ctr" eaLnBrk="1" hangingPunct="1"/>
            <a:r>
              <a:rPr lang="en-US" sz="4000" b="1" dirty="0" smtClean="0"/>
              <a:t>STUDENTS File – it is not alone</a:t>
            </a:r>
          </a:p>
        </p:txBody>
      </p:sp>
      <p:cxnSp>
        <p:nvCxnSpPr>
          <p:cNvPr id="8" name="Straight Connector 7"/>
          <p:cNvCxnSpPr/>
          <p:nvPr/>
        </p:nvCxnSpPr>
        <p:spPr>
          <a:xfrm rot="5400000" flipH="1" flipV="1">
            <a:off x="5532093" y="6390666"/>
            <a:ext cx="1800" cy="1747"/>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502920" y="798830"/>
            <a:ext cx="9052560" cy="669290"/>
          </a:xfrm>
        </p:spPr>
        <p:txBody>
          <a:bodyPr/>
          <a:lstStyle/>
          <a:p>
            <a:pPr algn="ctr" eaLnBrk="1" hangingPunct="1"/>
            <a:r>
              <a:rPr lang="en-US" sz="4000" b="1" dirty="0" smtClean="0"/>
              <a:t>STUDENT ACAD CRED File</a:t>
            </a:r>
          </a:p>
        </p:txBody>
      </p:sp>
      <p:pic>
        <p:nvPicPr>
          <p:cNvPr id="14339" name="Picture 4"/>
          <p:cNvPicPr>
            <a:picLocks noGrp="1" noChangeAspect="1" noChangeArrowheads="1"/>
          </p:cNvPicPr>
          <p:nvPr>
            <p:ph idx="1"/>
          </p:nvPr>
        </p:nvPicPr>
        <p:blipFill>
          <a:blip r:embed="rId2" cstate="print"/>
          <a:srcRect/>
          <a:stretch>
            <a:fillRect/>
          </a:stretch>
        </p:blipFill>
        <p:spPr>
          <a:xfrm>
            <a:off x="1142048" y="1640840"/>
            <a:ext cx="8277225" cy="5181600"/>
          </a:xfrm>
          <a:ln>
            <a:solidFill>
              <a:schemeClr val="tx1"/>
            </a:solidFill>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sz="4000" b="1" dirty="0" smtClean="0"/>
              <a:t>Reporting Requirements</a:t>
            </a:r>
          </a:p>
        </p:txBody>
      </p:sp>
      <p:sp>
        <p:nvSpPr>
          <p:cNvPr id="15363" name="Content Placeholder 2"/>
          <p:cNvSpPr>
            <a:spLocks noGrp="1"/>
          </p:cNvSpPr>
          <p:nvPr>
            <p:ph idx="1"/>
          </p:nvPr>
        </p:nvSpPr>
        <p:spPr/>
        <p:txBody>
          <a:bodyPr/>
          <a:lstStyle/>
          <a:p>
            <a:r>
              <a:rPr lang="en-US" sz="2800" dirty="0" smtClean="0"/>
              <a:t>Federal : </a:t>
            </a:r>
          </a:p>
          <a:p>
            <a:pPr lvl="1"/>
            <a:r>
              <a:rPr lang="en-US" sz="2800" dirty="0" smtClean="0"/>
              <a:t>Wage Theft Prevention Act</a:t>
            </a:r>
          </a:p>
          <a:p>
            <a:pPr lvl="1"/>
            <a:r>
              <a:rPr lang="en-US" sz="2800" dirty="0" smtClean="0"/>
              <a:t>IPEDS</a:t>
            </a:r>
          </a:p>
          <a:p>
            <a:pPr lvl="1"/>
            <a:r>
              <a:rPr lang="en-US" sz="2800" dirty="0" smtClean="0"/>
              <a:t>IRS</a:t>
            </a:r>
          </a:p>
          <a:p>
            <a:pPr lvl="1"/>
            <a:r>
              <a:rPr lang="en-US" sz="2800" dirty="0" smtClean="0"/>
              <a:t>W2</a:t>
            </a:r>
          </a:p>
          <a:p>
            <a:pPr lvl="1"/>
            <a:r>
              <a:rPr lang="en-US" sz="2800" dirty="0" smtClean="0"/>
              <a:t>Financial Aid</a:t>
            </a:r>
          </a:p>
          <a:p>
            <a:r>
              <a:rPr lang="en-US" sz="2800" dirty="0" smtClean="0"/>
              <a:t>State</a:t>
            </a:r>
          </a:p>
          <a:p>
            <a:r>
              <a:rPr lang="en-US" sz="2800" dirty="0" smtClean="0"/>
              <a:t>Financial</a:t>
            </a:r>
          </a:p>
          <a:p>
            <a:r>
              <a:rPr lang="en-US" sz="2800" dirty="0" smtClean="0"/>
              <a:t>And there’s a lot more</a:t>
            </a:r>
          </a:p>
          <a:p>
            <a:endParaRPr lang="en-US"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Arrow Connector 2"/>
          <p:cNvCxnSpPr>
            <a:stCxn id="75" idx="0"/>
          </p:cNvCxnSpPr>
          <p:nvPr/>
        </p:nvCxnSpPr>
        <p:spPr>
          <a:xfrm rot="16200000" flipV="1">
            <a:off x="4999170" y="4295114"/>
            <a:ext cx="1982682" cy="34174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 name="Rectangle 3"/>
          <p:cNvSpPr/>
          <p:nvPr/>
        </p:nvSpPr>
        <p:spPr>
          <a:xfrm>
            <a:off x="3352801" y="2057400"/>
            <a:ext cx="929342" cy="3657600"/>
          </a:xfrm>
          <a:prstGeom prst="rect">
            <a:avLst/>
          </a:prstGeom>
        </p:spPr>
        <p:style>
          <a:lnRef idx="1">
            <a:schemeClr val="accent6"/>
          </a:lnRef>
          <a:fillRef idx="2">
            <a:schemeClr val="accent6"/>
          </a:fillRef>
          <a:effectRef idx="1">
            <a:schemeClr val="accent6"/>
          </a:effectRef>
          <a:fontRef idx="minor">
            <a:schemeClr val="dk1"/>
          </a:fontRef>
        </p:style>
        <p:txBody>
          <a:bodyPr lIns="79223" tIns="39611" rIns="79223" bIns="39611" anchor="ctr"/>
          <a:lstStyle/>
          <a:p>
            <a:pPr algn="ctr">
              <a:defRPr/>
            </a:pPr>
            <a:r>
              <a:rPr lang="en-US" sz="1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Colleague</a:t>
            </a:r>
          </a:p>
        </p:txBody>
      </p:sp>
      <p:sp>
        <p:nvSpPr>
          <p:cNvPr id="5" name="Rectangle 4"/>
          <p:cNvSpPr/>
          <p:nvPr/>
        </p:nvSpPr>
        <p:spPr>
          <a:xfrm>
            <a:off x="5089072" y="990601"/>
            <a:ext cx="1077685" cy="533400"/>
          </a:xfrm>
          <a:prstGeom prst="rect">
            <a:avLst/>
          </a:prstGeom>
        </p:spPr>
        <p:style>
          <a:lnRef idx="1">
            <a:schemeClr val="accent6"/>
          </a:lnRef>
          <a:fillRef idx="2">
            <a:schemeClr val="accent6"/>
          </a:fillRef>
          <a:effectRef idx="1">
            <a:schemeClr val="accent6"/>
          </a:effectRef>
          <a:fontRef idx="minor">
            <a:schemeClr val="dk1"/>
          </a:fontRef>
        </p:style>
        <p:txBody>
          <a:bodyPr lIns="79223" tIns="39611" rIns="79223" bIns="39611" anchor="ctr"/>
          <a:lstStyle/>
          <a:p>
            <a:pPr algn="ctr">
              <a:defRPr/>
            </a:pPr>
            <a:r>
              <a:rPr lang="en-US" sz="12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PowerFAIDS</a:t>
            </a:r>
          </a:p>
        </p:txBody>
      </p:sp>
      <p:sp>
        <p:nvSpPr>
          <p:cNvPr id="6" name="Rectangle 5"/>
          <p:cNvSpPr/>
          <p:nvPr/>
        </p:nvSpPr>
        <p:spPr>
          <a:xfrm>
            <a:off x="5807528" y="2590800"/>
            <a:ext cx="598715" cy="457200"/>
          </a:xfrm>
          <a:prstGeom prst="rect">
            <a:avLst/>
          </a:prstGeom>
        </p:spPr>
        <p:style>
          <a:lnRef idx="1">
            <a:schemeClr val="accent6"/>
          </a:lnRef>
          <a:fillRef idx="2">
            <a:schemeClr val="accent6"/>
          </a:fillRef>
          <a:effectRef idx="1">
            <a:schemeClr val="accent6"/>
          </a:effectRef>
          <a:fontRef idx="minor">
            <a:schemeClr val="dk1"/>
          </a:fontRef>
        </p:style>
        <p:txBody>
          <a:bodyPr lIns="79223" tIns="39611" rIns="79223" bIns="39611" anchor="ctr"/>
          <a:lstStyle/>
          <a:p>
            <a:pPr algn="ctr">
              <a:defRPr/>
            </a:pPr>
            <a:r>
              <a:rPr lang="en-US" sz="12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ODS</a:t>
            </a:r>
          </a:p>
        </p:txBody>
      </p:sp>
      <p:sp>
        <p:nvSpPr>
          <p:cNvPr id="7" name="Rectangle 6"/>
          <p:cNvSpPr/>
          <p:nvPr/>
        </p:nvSpPr>
        <p:spPr>
          <a:xfrm>
            <a:off x="1317173" y="1371601"/>
            <a:ext cx="957943" cy="38099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9223" tIns="39611" rIns="79223" bIns="39611" anchor="ctr"/>
          <a:lstStyle/>
          <a:p>
            <a:pPr algn="ctr">
              <a:defRPr/>
            </a:pPr>
            <a:r>
              <a:rPr lang="en-US" sz="9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COMMON </a:t>
            </a:r>
          </a:p>
          <a:p>
            <a:pPr algn="ctr">
              <a:defRPr/>
            </a:pPr>
            <a:r>
              <a:rPr lang="en-US" sz="9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aPP (FR)</a:t>
            </a:r>
          </a:p>
        </p:txBody>
      </p:sp>
      <p:sp>
        <p:nvSpPr>
          <p:cNvPr id="8" name="Flowchart: Manual Input 7"/>
          <p:cNvSpPr/>
          <p:nvPr/>
        </p:nvSpPr>
        <p:spPr>
          <a:xfrm>
            <a:off x="1317173" y="1828800"/>
            <a:ext cx="957943" cy="533400"/>
          </a:xfrm>
          <a:prstGeom prst="flowChartManualInpu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9223" tIns="39611" rIns="79223" bIns="39611" anchor="ctr"/>
          <a:lstStyle/>
          <a:p>
            <a:pPr algn="ctr">
              <a:defRPr/>
            </a:pPr>
            <a:r>
              <a:rPr lang="en-US" sz="9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Tr, Gr, &amp; FR</a:t>
            </a:r>
          </a:p>
          <a:p>
            <a:pPr algn="ctr">
              <a:defRPr/>
            </a:pPr>
            <a:r>
              <a:rPr lang="en-US" sz="9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apps</a:t>
            </a:r>
          </a:p>
        </p:txBody>
      </p:sp>
      <p:sp>
        <p:nvSpPr>
          <p:cNvPr id="9" name="Rectangle 8"/>
          <p:cNvSpPr/>
          <p:nvPr/>
        </p:nvSpPr>
        <p:spPr>
          <a:xfrm>
            <a:off x="2634343" y="762000"/>
            <a:ext cx="1197428" cy="4572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9223" tIns="39611" rIns="79223" bIns="39611" anchor="ctr"/>
          <a:lstStyle/>
          <a:p>
            <a:pPr algn="ctr">
              <a:defRPr/>
            </a:pPr>
            <a:r>
              <a:rPr lang="en-US" sz="10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COLLEGE BOARD</a:t>
            </a:r>
          </a:p>
        </p:txBody>
      </p:sp>
      <p:sp>
        <p:nvSpPr>
          <p:cNvPr id="10" name="Rectangle 9"/>
          <p:cNvSpPr/>
          <p:nvPr/>
        </p:nvSpPr>
        <p:spPr>
          <a:xfrm>
            <a:off x="5837360" y="5524500"/>
            <a:ext cx="330020" cy="380999"/>
          </a:xfrm>
          <a:prstGeom prst="rect">
            <a:avLst/>
          </a:prstGeom>
        </p:spPr>
        <p:style>
          <a:lnRef idx="1">
            <a:schemeClr val="accent6"/>
          </a:lnRef>
          <a:fillRef idx="2">
            <a:schemeClr val="accent6"/>
          </a:fillRef>
          <a:effectRef idx="1">
            <a:schemeClr val="accent6"/>
          </a:effectRef>
          <a:fontRef idx="minor">
            <a:schemeClr val="dk1"/>
          </a:fontRef>
        </p:style>
        <p:txBody>
          <a:bodyPr lIns="79223" tIns="39611" rIns="79223" bIns="39611" anchor="ctr"/>
          <a:lstStyle/>
          <a:p>
            <a:pPr algn="ctr">
              <a:defRPr/>
            </a:pPr>
            <a:r>
              <a:rPr lang="en-US" sz="9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Lib</a:t>
            </a:r>
          </a:p>
        </p:txBody>
      </p:sp>
      <p:sp>
        <p:nvSpPr>
          <p:cNvPr id="11" name="Rectangle 10"/>
          <p:cNvSpPr/>
          <p:nvPr/>
        </p:nvSpPr>
        <p:spPr>
          <a:xfrm>
            <a:off x="7843157" y="6134101"/>
            <a:ext cx="1017815" cy="380999"/>
          </a:xfrm>
          <a:prstGeom prst="rect">
            <a:avLst/>
          </a:prstGeom>
        </p:spPr>
        <p:style>
          <a:lnRef idx="1">
            <a:schemeClr val="accent6"/>
          </a:lnRef>
          <a:fillRef idx="2">
            <a:schemeClr val="accent6"/>
          </a:fillRef>
          <a:effectRef idx="1">
            <a:schemeClr val="accent6"/>
          </a:effectRef>
          <a:fontRef idx="minor">
            <a:schemeClr val="dk1"/>
          </a:fontRef>
        </p:style>
        <p:txBody>
          <a:bodyPr lIns="79223" tIns="39611" rIns="79223" bIns="39611" anchor="ctr"/>
          <a:lstStyle/>
          <a:p>
            <a:pPr algn="ctr">
              <a:defRPr/>
            </a:pPr>
            <a:r>
              <a:rPr lang="en-US" sz="9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Blackboard</a:t>
            </a:r>
          </a:p>
          <a:p>
            <a:pPr algn="ctr">
              <a:defRPr/>
            </a:pPr>
            <a:r>
              <a:rPr lang="en-US" sz="9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transact</a:t>
            </a:r>
          </a:p>
        </p:txBody>
      </p:sp>
      <p:sp>
        <p:nvSpPr>
          <p:cNvPr id="12" name="Rectangle 11"/>
          <p:cNvSpPr/>
          <p:nvPr/>
        </p:nvSpPr>
        <p:spPr>
          <a:xfrm>
            <a:off x="7932965" y="4859051"/>
            <a:ext cx="928006" cy="457200"/>
          </a:xfrm>
          <a:prstGeom prst="rect">
            <a:avLst/>
          </a:prstGeom>
        </p:spPr>
        <p:style>
          <a:lnRef idx="1">
            <a:schemeClr val="accent6"/>
          </a:lnRef>
          <a:fillRef idx="2">
            <a:schemeClr val="accent6"/>
          </a:fillRef>
          <a:effectRef idx="1">
            <a:schemeClr val="accent6"/>
          </a:effectRef>
          <a:fontRef idx="minor">
            <a:schemeClr val="dk1"/>
          </a:fontRef>
        </p:style>
        <p:txBody>
          <a:bodyPr lIns="79223" tIns="39611" rIns="79223" bIns="39611" anchor="ctr"/>
          <a:lstStyle/>
          <a:p>
            <a:pPr algn="ctr">
              <a:defRPr/>
            </a:pPr>
            <a:r>
              <a:rPr lang="en-US" sz="9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Sentinel</a:t>
            </a:r>
          </a:p>
        </p:txBody>
      </p:sp>
      <p:sp>
        <p:nvSpPr>
          <p:cNvPr id="13" name="Rectangle 12"/>
          <p:cNvSpPr/>
          <p:nvPr/>
        </p:nvSpPr>
        <p:spPr>
          <a:xfrm>
            <a:off x="1317173" y="2514602"/>
            <a:ext cx="957943" cy="533400"/>
          </a:xfrm>
          <a:prstGeom prst="rect">
            <a:avLst/>
          </a:prstGeom>
        </p:spPr>
        <p:style>
          <a:lnRef idx="1">
            <a:schemeClr val="accent6"/>
          </a:lnRef>
          <a:fillRef idx="2">
            <a:schemeClr val="accent6"/>
          </a:fillRef>
          <a:effectRef idx="1">
            <a:schemeClr val="accent6"/>
          </a:effectRef>
          <a:fontRef idx="minor">
            <a:schemeClr val="dk1"/>
          </a:fontRef>
        </p:style>
        <p:txBody>
          <a:bodyPr lIns="79223" tIns="39611" rIns="79223" bIns="39611" anchor="ctr"/>
          <a:lstStyle/>
          <a:p>
            <a:pPr algn="ctr">
              <a:defRPr/>
            </a:pPr>
            <a:r>
              <a:rPr lang="en-US" sz="10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Python </a:t>
            </a:r>
          </a:p>
          <a:p>
            <a:pPr algn="ctr">
              <a:defRPr/>
            </a:pPr>
            <a:r>
              <a:rPr lang="en-US" sz="10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(gmail)</a:t>
            </a:r>
          </a:p>
        </p:txBody>
      </p:sp>
      <p:sp>
        <p:nvSpPr>
          <p:cNvPr id="14" name="Rectangle 13"/>
          <p:cNvSpPr/>
          <p:nvPr/>
        </p:nvSpPr>
        <p:spPr>
          <a:xfrm>
            <a:off x="5029202" y="2209800"/>
            <a:ext cx="718457" cy="457200"/>
          </a:xfrm>
          <a:prstGeom prst="rect">
            <a:avLst/>
          </a:prstGeom>
        </p:spPr>
        <p:style>
          <a:lnRef idx="1">
            <a:schemeClr val="accent6"/>
          </a:lnRef>
          <a:fillRef idx="2">
            <a:schemeClr val="accent6"/>
          </a:fillRef>
          <a:effectRef idx="1">
            <a:schemeClr val="accent6"/>
          </a:effectRef>
          <a:fontRef idx="minor">
            <a:schemeClr val="dk1"/>
          </a:fontRef>
        </p:style>
        <p:txBody>
          <a:bodyPr lIns="79223" tIns="39611" rIns="79223" bIns="39611" anchor="ctr"/>
          <a:lstStyle/>
          <a:p>
            <a:pPr algn="ctr">
              <a:defRPr/>
            </a:pPr>
            <a:r>
              <a:rPr lang="en-US" sz="8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informer</a:t>
            </a:r>
          </a:p>
        </p:txBody>
      </p:sp>
      <p:sp>
        <p:nvSpPr>
          <p:cNvPr id="15" name="Rectangle 14"/>
          <p:cNvSpPr/>
          <p:nvPr/>
        </p:nvSpPr>
        <p:spPr>
          <a:xfrm>
            <a:off x="1257301" y="4800600"/>
            <a:ext cx="1197428" cy="685800"/>
          </a:xfrm>
          <a:prstGeom prst="rect">
            <a:avLst/>
          </a:prstGeom>
        </p:spPr>
        <p:style>
          <a:lnRef idx="1">
            <a:schemeClr val="accent6"/>
          </a:lnRef>
          <a:fillRef idx="2">
            <a:schemeClr val="accent6"/>
          </a:fillRef>
          <a:effectRef idx="1">
            <a:schemeClr val="accent6"/>
          </a:effectRef>
          <a:fontRef idx="minor">
            <a:schemeClr val="dk1"/>
          </a:fontRef>
        </p:style>
        <p:txBody>
          <a:bodyPr lIns="79223" tIns="39611" rIns="79223" bIns="39611" anchor="ctr"/>
          <a:lstStyle/>
          <a:p>
            <a:pPr algn="ctr">
              <a:defRPr/>
            </a:pPr>
            <a:r>
              <a:rPr lang="en-US" sz="10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Active </a:t>
            </a:r>
          </a:p>
          <a:p>
            <a:pPr algn="ctr">
              <a:defRPr/>
            </a:pPr>
            <a:r>
              <a:rPr lang="en-US" sz="10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directory</a:t>
            </a:r>
          </a:p>
        </p:txBody>
      </p:sp>
      <p:sp>
        <p:nvSpPr>
          <p:cNvPr id="16" name="Rectangle 15"/>
          <p:cNvSpPr/>
          <p:nvPr/>
        </p:nvSpPr>
        <p:spPr>
          <a:xfrm>
            <a:off x="1257299" y="6586440"/>
            <a:ext cx="957943" cy="457200"/>
          </a:xfrm>
          <a:prstGeom prst="rect">
            <a:avLst/>
          </a:prstGeom>
        </p:spPr>
        <p:style>
          <a:lnRef idx="1">
            <a:schemeClr val="accent6"/>
          </a:lnRef>
          <a:fillRef idx="2">
            <a:schemeClr val="accent6"/>
          </a:fillRef>
          <a:effectRef idx="1">
            <a:schemeClr val="accent6"/>
          </a:effectRef>
          <a:fontRef idx="minor">
            <a:schemeClr val="dk1"/>
          </a:fontRef>
        </p:style>
        <p:txBody>
          <a:bodyPr lIns="79223" tIns="39611" rIns="79223" bIns="39611" anchor="ctr"/>
          <a:lstStyle/>
          <a:p>
            <a:pPr algn="ctr">
              <a:defRPr/>
            </a:pPr>
            <a:r>
              <a:rPr lang="en-US" sz="12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moodle</a:t>
            </a:r>
          </a:p>
        </p:txBody>
      </p:sp>
      <p:sp>
        <p:nvSpPr>
          <p:cNvPr id="17" name="Rectangle 16"/>
          <p:cNvSpPr/>
          <p:nvPr/>
        </p:nvSpPr>
        <p:spPr>
          <a:xfrm>
            <a:off x="1257300" y="5791200"/>
            <a:ext cx="1017815" cy="457200"/>
          </a:xfrm>
          <a:prstGeom prst="rect">
            <a:avLst/>
          </a:prstGeom>
        </p:spPr>
        <p:style>
          <a:lnRef idx="1">
            <a:schemeClr val="accent6"/>
          </a:lnRef>
          <a:fillRef idx="2">
            <a:schemeClr val="accent6"/>
          </a:fillRef>
          <a:effectRef idx="1">
            <a:schemeClr val="accent6"/>
          </a:effectRef>
          <a:fontRef idx="minor">
            <a:schemeClr val="dk1"/>
          </a:fontRef>
        </p:style>
        <p:txBody>
          <a:bodyPr lIns="79223" tIns="39611" rIns="79223" bIns="39611" anchor="ctr"/>
          <a:lstStyle/>
          <a:p>
            <a:pPr algn="ctr">
              <a:defRPr/>
            </a:pPr>
            <a:r>
              <a:rPr lang="en-US" sz="9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Ad astra</a:t>
            </a:r>
          </a:p>
        </p:txBody>
      </p:sp>
      <p:sp>
        <p:nvSpPr>
          <p:cNvPr id="18" name="Rectangle 17"/>
          <p:cNvSpPr/>
          <p:nvPr/>
        </p:nvSpPr>
        <p:spPr>
          <a:xfrm>
            <a:off x="7124700" y="609600"/>
            <a:ext cx="957943" cy="533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9223" tIns="39611" rIns="79223" bIns="39611" anchor="ctr"/>
          <a:lstStyle/>
          <a:p>
            <a:pPr algn="ctr">
              <a:defRPr/>
            </a:pPr>
            <a:r>
              <a:rPr lang="en-US" sz="9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CPS (edconnect)</a:t>
            </a:r>
          </a:p>
        </p:txBody>
      </p:sp>
      <p:sp>
        <p:nvSpPr>
          <p:cNvPr id="19" name="Rectangle 18"/>
          <p:cNvSpPr/>
          <p:nvPr/>
        </p:nvSpPr>
        <p:spPr>
          <a:xfrm>
            <a:off x="7124700" y="1295402"/>
            <a:ext cx="957943" cy="533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9223" tIns="39611" rIns="79223" bIns="39611" anchor="ctr"/>
          <a:lstStyle/>
          <a:p>
            <a:pPr algn="ctr">
              <a:defRPr/>
            </a:pPr>
            <a:r>
              <a:rPr lang="en-US" sz="9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Cod (edconnect)</a:t>
            </a:r>
          </a:p>
        </p:txBody>
      </p:sp>
      <p:sp>
        <p:nvSpPr>
          <p:cNvPr id="20" name="Rectangle 19"/>
          <p:cNvSpPr/>
          <p:nvPr/>
        </p:nvSpPr>
        <p:spPr>
          <a:xfrm>
            <a:off x="7124700" y="2057402"/>
            <a:ext cx="957943" cy="533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9223" tIns="39611" rIns="79223" bIns="39611" anchor="ctr"/>
          <a:lstStyle/>
          <a:p>
            <a:pPr algn="ctr">
              <a:defRPr/>
            </a:pPr>
            <a:r>
              <a:rPr lang="en-US" sz="9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Teach</a:t>
            </a:r>
          </a:p>
          <a:p>
            <a:pPr algn="ctr">
              <a:defRPr/>
            </a:pPr>
            <a:r>
              <a:rPr lang="en-US" sz="9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(edconnect)</a:t>
            </a:r>
          </a:p>
        </p:txBody>
      </p:sp>
      <p:cxnSp>
        <p:nvCxnSpPr>
          <p:cNvPr id="21" name="Straight Arrow Connector 20"/>
          <p:cNvCxnSpPr/>
          <p:nvPr/>
        </p:nvCxnSpPr>
        <p:spPr>
          <a:xfrm rot="5400000">
            <a:off x="3053212" y="1638168"/>
            <a:ext cx="838412" cy="174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stCxn id="7" idx="3"/>
          </p:cNvCxnSpPr>
          <p:nvPr/>
        </p:nvCxnSpPr>
        <p:spPr>
          <a:xfrm>
            <a:off x="2275365" y="1561677"/>
            <a:ext cx="1077436" cy="141054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8" idx="3"/>
          </p:cNvCxnSpPr>
          <p:nvPr/>
        </p:nvCxnSpPr>
        <p:spPr>
          <a:xfrm>
            <a:off x="2275365" y="2096030"/>
            <a:ext cx="1077436" cy="125761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rot="5400000" flipH="1" flipV="1">
            <a:off x="5395092" y="2057373"/>
            <a:ext cx="1065107" cy="174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rot="10800000" flipV="1">
            <a:off x="4250373" y="1448330"/>
            <a:ext cx="838200" cy="68548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rot="5400000" flipH="1" flipV="1">
            <a:off x="4745832" y="1866636"/>
            <a:ext cx="68548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endCxn id="10" idx="1"/>
          </p:cNvCxnSpPr>
          <p:nvPr/>
        </p:nvCxnSpPr>
        <p:spPr>
          <a:xfrm>
            <a:off x="4250372" y="4739006"/>
            <a:ext cx="1587342" cy="9751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a:endCxn id="11" idx="1"/>
          </p:cNvCxnSpPr>
          <p:nvPr/>
        </p:nvCxnSpPr>
        <p:spPr>
          <a:xfrm>
            <a:off x="4238149" y="4571684"/>
            <a:ext cx="3604260" cy="17523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a:off x="4238149" y="4053523"/>
            <a:ext cx="3695065" cy="11082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endCxn id="13" idx="3"/>
          </p:cNvCxnSpPr>
          <p:nvPr/>
        </p:nvCxnSpPr>
        <p:spPr>
          <a:xfrm rot="10800000">
            <a:off x="2275365" y="2781512"/>
            <a:ext cx="1077436" cy="8384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rot="10800000" flipV="1">
            <a:off x="2037875" y="5714154"/>
            <a:ext cx="1321911" cy="8725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rot="10800000" flipV="1">
            <a:off x="2215992" y="5028671"/>
            <a:ext cx="1136808" cy="76284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flipV="1">
            <a:off x="2394110" y="4571683"/>
            <a:ext cx="958691" cy="60991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a:stCxn id="18" idx="1"/>
          </p:cNvCxnSpPr>
          <p:nvPr/>
        </p:nvCxnSpPr>
        <p:spPr>
          <a:xfrm rot="10800000" flipV="1">
            <a:off x="6166010" y="876195"/>
            <a:ext cx="958691" cy="1907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5" name="Rectangle 34"/>
          <p:cNvSpPr/>
          <p:nvPr/>
        </p:nvSpPr>
        <p:spPr>
          <a:xfrm>
            <a:off x="4011385" y="1066800"/>
            <a:ext cx="598715" cy="533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9223" tIns="39611" rIns="79223" bIns="39611" anchor="ctr"/>
          <a:lstStyle/>
          <a:p>
            <a:pPr algn="ctr">
              <a:defRPr/>
            </a:pPr>
            <a:r>
              <a:rPr lang="en-US" sz="12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NYS Hesc</a:t>
            </a:r>
          </a:p>
        </p:txBody>
      </p:sp>
      <p:cxnSp>
        <p:nvCxnSpPr>
          <p:cNvPr id="36" name="Straight Arrow Connector 35"/>
          <p:cNvCxnSpPr>
            <a:stCxn id="35" idx="3"/>
          </p:cNvCxnSpPr>
          <p:nvPr/>
        </p:nvCxnSpPr>
        <p:spPr>
          <a:xfrm flipV="1">
            <a:off x="4610100" y="1219836"/>
            <a:ext cx="478473" cy="1133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7" name="Rectangle 36"/>
          <p:cNvSpPr/>
          <p:nvPr/>
        </p:nvSpPr>
        <p:spPr>
          <a:xfrm>
            <a:off x="1257300" y="4419600"/>
            <a:ext cx="1197429" cy="304800"/>
          </a:xfrm>
          <a:prstGeom prst="rect">
            <a:avLst/>
          </a:prstGeom>
        </p:spPr>
        <p:style>
          <a:lnRef idx="1">
            <a:schemeClr val="accent6"/>
          </a:lnRef>
          <a:fillRef idx="2">
            <a:schemeClr val="accent6"/>
          </a:fillRef>
          <a:effectRef idx="1">
            <a:schemeClr val="accent6"/>
          </a:effectRef>
          <a:fontRef idx="minor">
            <a:schemeClr val="dk1"/>
          </a:fontRef>
        </p:style>
        <p:txBody>
          <a:bodyPr lIns="79223" tIns="39611" rIns="79223" bIns="39611" anchor="ctr"/>
          <a:lstStyle/>
          <a:p>
            <a:pPr algn="ctr">
              <a:defRPr/>
            </a:pPr>
            <a:r>
              <a:rPr lang="en-US" sz="12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naznet</a:t>
            </a:r>
          </a:p>
        </p:txBody>
      </p:sp>
      <p:cxnSp>
        <p:nvCxnSpPr>
          <p:cNvPr id="38" name="Straight Arrow Connector 37"/>
          <p:cNvCxnSpPr>
            <a:stCxn id="5" idx="3"/>
            <a:endCxn id="19" idx="1"/>
          </p:cNvCxnSpPr>
          <p:nvPr/>
        </p:nvCxnSpPr>
        <p:spPr>
          <a:xfrm>
            <a:off x="6166010" y="1257618"/>
            <a:ext cx="958691" cy="304059"/>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a:endCxn id="20" idx="1"/>
          </p:cNvCxnSpPr>
          <p:nvPr/>
        </p:nvCxnSpPr>
        <p:spPr>
          <a:xfrm>
            <a:off x="6166010" y="1295400"/>
            <a:ext cx="958691" cy="1029123"/>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16423" name="TextBox 39"/>
          <p:cNvSpPr txBox="1">
            <a:spLocks noChangeArrowheads="1"/>
          </p:cNvSpPr>
          <p:nvPr/>
        </p:nvSpPr>
        <p:spPr bwMode="auto">
          <a:xfrm>
            <a:off x="3473292" y="1306195"/>
            <a:ext cx="605948" cy="326217"/>
          </a:xfrm>
          <a:prstGeom prst="rect">
            <a:avLst/>
          </a:prstGeom>
          <a:noFill/>
          <a:ln w="9525">
            <a:noFill/>
            <a:miter lim="800000"/>
            <a:headEnd/>
            <a:tailEnd/>
          </a:ln>
        </p:spPr>
        <p:txBody>
          <a:bodyPr lIns="79223" tIns="39611" rIns="79223" bIns="39611">
            <a:spAutoFit/>
          </a:bodyPr>
          <a:lstStyle/>
          <a:p>
            <a:pPr algn="ctr"/>
            <a:r>
              <a:rPr lang="en-US" sz="800" dirty="0">
                <a:cs typeface="Arial" charset="0"/>
              </a:rPr>
              <a:t>#1 PSAT</a:t>
            </a:r>
          </a:p>
          <a:p>
            <a:pPr algn="ctr"/>
            <a:r>
              <a:rPr lang="en-US" sz="800" dirty="0">
                <a:cs typeface="Arial" charset="0"/>
              </a:rPr>
              <a:t>scores</a:t>
            </a:r>
          </a:p>
        </p:txBody>
      </p:sp>
      <p:sp>
        <p:nvSpPr>
          <p:cNvPr id="16424" name="TextBox 40"/>
          <p:cNvSpPr txBox="1">
            <a:spLocks noChangeArrowheads="1"/>
          </p:cNvSpPr>
          <p:nvPr/>
        </p:nvSpPr>
        <p:spPr bwMode="auto">
          <a:xfrm>
            <a:off x="3144138" y="1523895"/>
            <a:ext cx="504638" cy="326217"/>
          </a:xfrm>
          <a:prstGeom prst="rect">
            <a:avLst/>
          </a:prstGeom>
          <a:noFill/>
          <a:ln w="9525">
            <a:noFill/>
            <a:miter lim="800000"/>
            <a:headEnd/>
            <a:tailEnd/>
          </a:ln>
        </p:spPr>
        <p:txBody>
          <a:bodyPr wrap="none" lIns="79223" tIns="39611" rIns="79223" bIns="39611">
            <a:spAutoFit/>
          </a:bodyPr>
          <a:lstStyle/>
          <a:p>
            <a:pPr algn="ctr"/>
            <a:r>
              <a:rPr lang="en-US" sz="800" dirty="0">
                <a:cs typeface="Arial" charset="0"/>
              </a:rPr>
              <a:t>#2 SAT</a:t>
            </a:r>
          </a:p>
          <a:p>
            <a:pPr algn="ctr"/>
            <a:r>
              <a:rPr lang="en-US" sz="800" dirty="0">
                <a:cs typeface="Arial" charset="0"/>
              </a:rPr>
              <a:t>scores</a:t>
            </a:r>
          </a:p>
        </p:txBody>
      </p:sp>
      <p:cxnSp>
        <p:nvCxnSpPr>
          <p:cNvPr id="42" name="Straight Arrow Connector 41"/>
          <p:cNvCxnSpPr>
            <a:stCxn id="16426" idx="0"/>
          </p:cNvCxnSpPr>
          <p:nvPr/>
        </p:nvCxnSpPr>
        <p:spPr>
          <a:xfrm rot="16200000" flipH="1">
            <a:off x="2435740" y="1598178"/>
            <a:ext cx="1295401" cy="53871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426" name="TextBox 42"/>
          <p:cNvSpPr txBox="1">
            <a:spLocks noChangeArrowheads="1"/>
          </p:cNvSpPr>
          <p:nvPr/>
        </p:nvSpPr>
        <p:spPr bwMode="auto">
          <a:xfrm>
            <a:off x="2582603" y="1219835"/>
            <a:ext cx="462961" cy="326217"/>
          </a:xfrm>
          <a:prstGeom prst="rect">
            <a:avLst/>
          </a:prstGeom>
          <a:noFill/>
          <a:ln w="9525">
            <a:noFill/>
            <a:miter lim="800000"/>
            <a:headEnd/>
            <a:tailEnd/>
          </a:ln>
        </p:spPr>
        <p:txBody>
          <a:bodyPr wrap="none" lIns="79223" tIns="39611" rIns="79223" bIns="39611">
            <a:spAutoFit/>
          </a:bodyPr>
          <a:lstStyle/>
          <a:p>
            <a:pPr algn="ctr"/>
            <a:r>
              <a:rPr lang="en-US" sz="800" dirty="0">
                <a:cs typeface="Arial" charset="0"/>
              </a:rPr>
              <a:t>#3 AP</a:t>
            </a:r>
          </a:p>
          <a:p>
            <a:pPr algn="ctr"/>
            <a:r>
              <a:rPr lang="en-US" sz="800" dirty="0">
                <a:cs typeface="Arial" charset="0"/>
              </a:rPr>
              <a:t>scores</a:t>
            </a:r>
          </a:p>
        </p:txBody>
      </p:sp>
      <p:sp>
        <p:nvSpPr>
          <p:cNvPr id="16427" name="TextBox 43"/>
          <p:cNvSpPr txBox="1">
            <a:spLocks noChangeArrowheads="1"/>
          </p:cNvSpPr>
          <p:nvPr/>
        </p:nvSpPr>
        <p:spPr bwMode="auto">
          <a:xfrm rot="2786598">
            <a:off x="2221945" y="1969288"/>
            <a:ext cx="1079500" cy="203106"/>
          </a:xfrm>
          <a:prstGeom prst="rect">
            <a:avLst/>
          </a:prstGeom>
          <a:noFill/>
          <a:ln w="9525">
            <a:noFill/>
            <a:miter lim="800000"/>
            <a:headEnd/>
            <a:tailEnd/>
          </a:ln>
        </p:spPr>
        <p:txBody>
          <a:bodyPr lIns="79223" tIns="39611" rIns="79223" bIns="39611">
            <a:spAutoFit/>
          </a:bodyPr>
          <a:lstStyle/>
          <a:p>
            <a:pPr algn="ctr"/>
            <a:r>
              <a:rPr lang="en-US" sz="800" dirty="0">
                <a:cs typeface="Arial" charset="0"/>
              </a:rPr>
              <a:t>#4 FR appls</a:t>
            </a:r>
          </a:p>
        </p:txBody>
      </p:sp>
      <p:sp>
        <p:nvSpPr>
          <p:cNvPr id="16428" name="TextBox 44"/>
          <p:cNvSpPr txBox="1">
            <a:spLocks noChangeArrowheads="1"/>
          </p:cNvSpPr>
          <p:nvPr/>
        </p:nvSpPr>
        <p:spPr bwMode="auto">
          <a:xfrm rot="2730920">
            <a:off x="2274468" y="2301235"/>
            <a:ext cx="660130" cy="203106"/>
          </a:xfrm>
          <a:prstGeom prst="rect">
            <a:avLst/>
          </a:prstGeom>
          <a:noFill/>
          <a:ln w="9525">
            <a:noFill/>
            <a:miter lim="800000"/>
            <a:headEnd/>
            <a:tailEnd/>
          </a:ln>
        </p:spPr>
        <p:txBody>
          <a:bodyPr wrap="none" lIns="79223" tIns="39611" rIns="79223" bIns="39611">
            <a:spAutoFit/>
          </a:bodyPr>
          <a:lstStyle/>
          <a:p>
            <a:pPr algn="ctr"/>
            <a:r>
              <a:rPr lang="en-US" sz="800" dirty="0">
                <a:cs typeface="Arial" charset="0"/>
              </a:rPr>
              <a:t>#5 – appl’s</a:t>
            </a:r>
          </a:p>
        </p:txBody>
      </p:sp>
      <p:sp>
        <p:nvSpPr>
          <p:cNvPr id="16429" name="TextBox 45"/>
          <p:cNvSpPr txBox="1">
            <a:spLocks noChangeArrowheads="1"/>
          </p:cNvSpPr>
          <p:nvPr/>
        </p:nvSpPr>
        <p:spPr bwMode="auto">
          <a:xfrm>
            <a:off x="4182686" y="836614"/>
            <a:ext cx="963098" cy="203106"/>
          </a:xfrm>
          <a:prstGeom prst="rect">
            <a:avLst/>
          </a:prstGeom>
          <a:noFill/>
          <a:ln w="9525">
            <a:noFill/>
            <a:miter lim="800000"/>
            <a:headEnd/>
            <a:tailEnd/>
          </a:ln>
        </p:spPr>
        <p:txBody>
          <a:bodyPr wrap="none" lIns="79223" tIns="39611" rIns="79223" bIns="39611">
            <a:spAutoFit/>
          </a:bodyPr>
          <a:lstStyle/>
          <a:p>
            <a:pPr algn="ctr"/>
            <a:r>
              <a:rPr lang="en-US" sz="800" dirty="0">
                <a:cs typeface="Arial" charset="0"/>
              </a:rPr>
              <a:t>#6 – CSS profiles</a:t>
            </a:r>
          </a:p>
        </p:txBody>
      </p:sp>
      <p:sp>
        <p:nvSpPr>
          <p:cNvPr id="16430" name="TextBox 46"/>
          <p:cNvSpPr txBox="1">
            <a:spLocks noChangeArrowheads="1"/>
          </p:cNvSpPr>
          <p:nvPr/>
        </p:nvSpPr>
        <p:spPr bwMode="auto">
          <a:xfrm>
            <a:off x="4217847" y="1764983"/>
            <a:ext cx="733868" cy="326217"/>
          </a:xfrm>
          <a:prstGeom prst="rect">
            <a:avLst/>
          </a:prstGeom>
          <a:noFill/>
          <a:ln w="9525">
            <a:noFill/>
            <a:miter lim="800000"/>
            <a:headEnd/>
            <a:tailEnd/>
          </a:ln>
        </p:spPr>
        <p:txBody>
          <a:bodyPr wrap="none" lIns="79223" tIns="39611" rIns="79223" bIns="39611">
            <a:spAutoFit/>
          </a:bodyPr>
          <a:lstStyle/>
          <a:p>
            <a:pPr algn="ctr"/>
            <a:r>
              <a:rPr lang="en-US" sz="800" dirty="0">
                <a:cs typeface="Arial" charset="0"/>
              </a:rPr>
              <a:t>#7 – Awards</a:t>
            </a:r>
          </a:p>
          <a:p>
            <a:pPr algn="ctr"/>
            <a:r>
              <a:rPr lang="en-US" sz="800" dirty="0">
                <a:cs typeface="Arial" charset="0"/>
              </a:rPr>
              <a:t>&amp; Disbs</a:t>
            </a:r>
          </a:p>
        </p:txBody>
      </p:sp>
      <p:cxnSp>
        <p:nvCxnSpPr>
          <p:cNvPr id="48" name="Straight Arrow Connector 47"/>
          <p:cNvCxnSpPr>
            <a:stCxn id="17" idx="3"/>
          </p:cNvCxnSpPr>
          <p:nvPr/>
        </p:nvCxnSpPr>
        <p:spPr>
          <a:xfrm flipV="1">
            <a:off x="2275365" y="5334530"/>
            <a:ext cx="1077436" cy="68548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9" name="Rectangle 48"/>
          <p:cNvSpPr/>
          <p:nvPr/>
        </p:nvSpPr>
        <p:spPr>
          <a:xfrm>
            <a:off x="7932964" y="5493591"/>
            <a:ext cx="928007" cy="457200"/>
          </a:xfrm>
          <a:prstGeom prst="rect">
            <a:avLst/>
          </a:prstGeom>
        </p:spPr>
        <p:style>
          <a:lnRef idx="1">
            <a:schemeClr val="accent6"/>
          </a:lnRef>
          <a:fillRef idx="2">
            <a:schemeClr val="accent6"/>
          </a:fillRef>
          <a:effectRef idx="1">
            <a:schemeClr val="accent6"/>
          </a:effectRef>
          <a:fontRef idx="minor">
            <a:schemeClr val="dk1"/>
          </a:fontRef>
        </p:style>
        <p:txBody>
          <a:bodyPr lIns="79223" tIns="39611" rIns="79223" bIns="39611" anchor="ctr"/>
          <a:lstStyle/>
          <a:p>
            <a:pPr algn="ctr">
              <a:defRPr/>
            </a:pPr>
            <a:r>
              <a:rPr lang="en-US" sz="9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Security </a:t>
            </a:r>
          </a:p>
          <a:p>
            <a:pPr algn="ctr">
              <a:defRPr/>
            </a:pPr>
            <a:r>
              <a:rPr lang="en-US" sz="9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Escort</a:t>
            </a:r>
          </a:p>
        </p:txBody>
      </p:sp>
      <p:cxnSp>
        <p:nvCxnSpPr>
          <p:cNvPr id="50" name="Straight Arrow Connector 49"/>
          <p:cNvCxnSpPr/>
          <p:nvPr/>
        </p:nvCxnSpPr>
        <p:spPr>
          <a:xfrm>
            <a:off x="4238149" y="4190260"/>
            <a:ext cx="3665378" cy="13799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434" name="TextBox 50"/>
          <p:cNvSpPr txBox="1">
            <a:spLocks noChangeArrowheads="1"/>
          </p:cNvSpPr>
          <p:nvPr/>
        </p:nvSpPr>
        <p:spPr bwMode="auto">
          <a:xfrm>
            <a:off x="4591206" y="1066907"/>
            <a:ext cx="491815" cy="449328"/>
          </a:xfrm>
          <a:prstGeom prst="rect">
            <a:avLst/>
          </a:prstGeom>
          <a:noFill/>
          <a:ln w="9525">
            <a:noFill/>
            <a:miter lim="800000"/>
            <a:headEnd/>
            <a:tailEnd/>
          </a:ln>
        </p:spPr>
        <p:txBody>
          <a:bodyPr wrap="none" lIns="79223" tIns="39611" rIns="79223" bIns="39611">
            <a:spAutoFit/>
          </a:bodyPr>
          <a:lstStyle/>
          <a:p>
            <a:pPr algn="ctr"/>
            <a:r>
              <a:rPr lang="en-US" sz="800" dirty="0">
                <a:cs typeface="Arial" charset="0"/>
              </a:rPr>
              <a:t>#15 – </a:t>
            </a:r>
          </a:p>
          <a:p>
            <a:pPr algn="ctr"/>
            <a:r>
              <a:rPr lang="en-US" sz="800" dirty="0">
                <a:cs typeface="Arial" charset="0"/>
              </a:rPr>
              <a:t>TAP</a:t>
            </a:r>
          </a:p>
          <a:p>
            <a:pPr algn="ctr"/>
            <a:r>
              <a:rPr lang="en-US" sz="800" dirty="0">
                <a:cs typeface="Arial" charset="0"/>
              </a:rPr>
              <a:t>awards</a:t>
            </a:r>
          </a:p>
        </p:txBody>
      </p:sp>
      <p:sp>
        <p:nvSpPr>
          <p:cNvPr id="16435" name="TextBox 51"/>
          <p:cNvSpPr txBox="1">
            <a:spLocks noChangeArrowheads="1"/>
          </p:cNvSpPr>
          <p:nvPr/>
        </p:nvSpPr>
        <p:spPr bwMode="auto">
          <a:xfrm>
            <a:off x="6497057" y="1676823"/>
            <a:ext cx="644100" cy="326217"/>
          </a:xfrm>
          <a:prstGeom prst="rect">
            <a:avLst/>
          </a:prstGeom>
          <a:noFill/>
          <a:ln w="9525">
            <a:noFill/>
            <a:miter lim="800000"/>
            <a:headEnd/>
            <a:tailEnd/>
          </a:ln>
        </p:spPr>
        <p:txBody>
          <a:bodyPr wrap="none" lIns="79223" tIns="39611" rIns="79223" bIns="39611">
            <a:spAutoFit/>
          </a:bodyPr>
          <a:lstStyle/>
          <a:p>
            <a:pPr algn="ctr"/>
            <a:r>
              <a:rPr lang="en-US" sz="800" dirty="0">
                <a:cs typeface="Arial" charset="0"/>
              </a:rPr>
              <a:t>#9 – PELL</a:t>
            </a:r>
          </a:p>
          <a:p>
            <a:pPr algn="ctr"/>
            <a:r>
              <a:rPr lang="en-US" sz="800" dirty="0">
                <a:cs typeface="Arial" charset="0"/>
              </a:rPr>
              <a:t>grants</a:t>
            </a:r>
          </a:p>
        </p:txBody>
      </p:sp>
      <p:sp>
        <p:nvSpPr>
          <p:cNvPr id="16436" name="TextBox 52"/>
          <p:cNvSpPr txBox="1">
            <a:spLocks noChangeArrowheads="1"/>
          </p:cNvSpPr>
          <p:nvPr/>
        </p:nvSpPr>
        <p:spPr bwMode="auto">
          <a:xfrm>
            <a:off x="6411661" y="1066907"/>
            <a:ext cx="608834" cy="449328"/>
          </a:xfrm>
          <a:prstGeom prst="rect">
            <a:avLst/>
          </a:prstGeom>
          <a:noFill/>
          <a:ln w="9525">
            <a:noFill/>
            <a:miter lim="800000"/>
            <a:headEnd/>
            <a:tailEnd/>
          </a:ln>
        </p:spPr>
        <p:txBody>
          <a:bodyPr wrap="none" lIns="79223" tIns="39611" rIns="79223" bIns="39611">
            <a:spAutoFit/>
          </a:bodyPr>
          <a:lstStyle/>
          <a:p>
            <a:pPr algn="ctr"/>
            <a:r>
              <a:rPr lang="en-US" sz="800" dirty="0">
                <a:cs typeface="Arial" charset="0"/>
              </a:rPr>
              <a:t>#10 – DL </a:t>
            </a:r>
          </a:p>
          <a:p>
            <a:pPr algn="ctr"/>
            <a:r>
              <a:rPr lang="en-US" sz="800" dirty="0">
                <a:cs typeface="Arial" charset="0"/>
              </a:rPr>
              <a:t>&amp; Private</a:t>
            </a:r>
          </a:p>
          <a:p>
            <a:pPr algn="ctr"/>
            <a:r>
              <a:rPr lang="en-US" sz="800" dirty="0">
                <a:cs typeface="Arial" charset="0"/>
              </a:rPr>
              <a:t>loans</a:t>
            </a:r>
          </a:p>
        </p:txBody>
      </p:sp>
      <p:sp>
        <p:nvSpPr>
          <p:cNvPr id="16437" name="TextBox 53"/>
          <p:cNvSpPr txBox="1">
            <a:spLocks noChangeArrowheads="1"/>
          </p:cNvSpPr>
          <p:nvPr/>
        </p:nvSpPr>
        <p:spPr bwMode="auto">
          <a:xfrm>
            <a:off x="6269932" y="836614"/>
            <a:ext cx="700206" cy="203106"/>
          </a:xfrm>
          <a:prstGeom prst="rect">
            <a:avLst/>
          </a:prstGeom>
          <a:noFill/>
          <a:ln w="9525">
            <a:noFill/>
            <a:miter lim="800000"/>
            <a:headEnd/>
            <a:tailEnd/>
          </a:ln>
        </p:spPr>
        <p:txBody>
          <a:bodyPr wrap="none" lIns="79223" tIns="39611" rIns="79223" bIns="39611">
            <a:spAutoFit/>
          </a:bodyPr>
          <a:lstStyle/>
          <a:p>
            <a:pPr algn="ctr"/>
            <a:r>
              <a:rPr lang="en-US" sz="800" dirty="0">
                <a:cs typeface="Arial" charset="0"/>
              </a:rPr>
              <a:t>#11 – ISIRs</a:t>
            </a:r>
          </a:p>
        </p:txBody>
      </p:sp>
      <p:sp>
        <p:nvSpPr>
          <p:cNvPr id="16438" name="TextBox 54"/>
          <p:cNvSpPr txBox="1">
            <a:spLocks noChangeArrowheads="1"/>
          </p:cNvSpPr>
          <p:nvPr/>
        </p:nvSpPr>
        <p:spPr bwMode="auto">
          <a:xfrm>
            <a:off x="5575777" y="1752388"/>
            <a:ext cx="530860" cy="447993"/>
          </a:xfrm>
          <a:prstGeom prst="rect">
            <a:avLst/>
          </a:prstGeom>
          <a:noFill/>
          <a:ln w="9525">
            <a:noFill/>
            <a:miter lim="800000"/>
            <a:headEnd/>
            <a:tailEnd/>
          </a:ln>
        </p:spPr>
        <p:txBody>
          <a:bodyPr lIns="79223" tIns="39611" rIns="79223" bIns="39611">
            <a:spAutoFit/>
          </a:bodyPr>
          <a:lstStyle/>
          <a:p>
            <a:pPr algn="ctr"/>
            <a:r>
              <a:rPr lang="en-US" sz="800" dirty="0">
                <a:cs typeface="Arial" charset="0"/>
              </a:rPr>
              <a:t>#12 – STU </a:t>
            </a:r>
          </a:p>
          <a:p>
            <a:pPr algn="ctr"/>
            <a:r>
              <a:rPr lang="en-US" sz="800" dirty="0">
                <a:cs typeface="Arial" charset="0"/>
              </a:rPr>
              <a:t>REG</a:t>
            </a:r>
          </a:p>
        </p:txBody>
      </p:sp>
      <p:sp>
        <p:nvSpPr>
          <p:cNvPr id="16439" name="TextBox 55"/>
          <p:cNvSpPr txBox="1">
            <a:spLocks noChangeArrowheads="1"/>
          </p:cNvSpPr>
          <p:nvPr/>
        </p:nvSpPr>
        <p:spPr bwMode="auto">
          <a:xfrm>
            <a:off x="6106637" y="1980883"/>
            <a:ext cx="419100" cy="325649"/>
          </a:xfrm>
          <a:prstGeom prst="rect">
            <a:avLst/>
          </a:prstGeom>
          <a:noFill/>
          <a:ln w="9525">
            <a:noFill/>
            <a:miter lim="800000"/>
            <a:headEnd/>
            <a:tailEnd/>
          </a:ln>
        </p:spPr>
        <p:txBody>
          <a:bodyPr lIns="79223" tIns="39611" rIns="79223" bIns="39611">
            <a:spAutoFit/>
          </a:bodyPr>
          <a:lstStyle/>
          <a:p>
            <a:pPr algn="ctr"/>
            <a:r>
              <a:rPr lang="en-US" sz="800" dirty="0">
                <a:cs typeface="Arial" charset="0"/>
              </a:rPr>
              <a:t>#13 – SAP</a:t>
            </a:r>
          </a:p>
        </p:txBody>
      </p:sp>
      <p:sp>
        <p:nvSpPr>
          <p:cNvPr id="16440" name="TextBox 56"/>
          <p:cNvSpPr txBox="1">
            <a:spLocks noChangeArrowheads="1"/>
          </p:cNvSpPr>
          <p:nvPr/>
        </p:nvSpPr>
        <p:spPr bwMode="auto">
          <a:xfrm>
            <a:off x="5088573" y="1752388"/>
            <a:ext cx="530860" cy="326217"/>
          </a:xfrm>
          <a:prstGeom prst="rect">
            <a:avLst/>
          </a:prstGeom>
          <a:noFill/>
          <a:ln w="9525">
            <a:noFill/>
            <a:miter lim="800000"/>
            <a:headEnd/>
            <a:tailEnd/>
          </a:ln>
        </p:spPr>
        <p:txBody>
          <a:bodyPr lIns="79223" tIns="39611" rIns="79223" bIns="39611">
            <a:spAutoFit/>
          </a:bodyPr>
          <a:lstStyle/>
          <a:p>
            <a:pPr algn="ctr"/>
            <a:r>
              <a:rPr lang="en-US" sz="800" dirty="0">
                <a:cs typeface="Arial" charset="0"/>
              </a:rPr>
              <a:t>#14 --</a:t>
            </a:r>
          </a:p>
          <a:p>
            <a:pPr algn="ctr"/>
            <a:r>
              <a:rPr lang="en-US" sz="800" dirty="0">
                <a:cs typeface="Arial" charset="0"/>
              </a:rPr>
              <a:t>CWS</a:t>
            </a:r>
          </a:p>
        </p:txBody>
      </p:sp>
      <p:sp>
        <p:nvSpPr>
          <p:cNvPr id="58" name="Right Arrow 57"/>
          <p:cNvSpPr/>
          <p:nvPr/>
        </p:nvSpPr>
        <p:spPr>
          <a:xfrm>
            <a:off x="4281805" y="2857077"/>
            <a:ext cx="1526223" cy="11514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lIns="79223" tIns="39611" rIns="79223" bIns="39611" anchor="ctr"/>
          <a:lstStyle/>
          <a:p>
            <a:pPr algn="ctr">
              <a:defRPr/>
            </a:pPr>
            <a:endParaRPr lang="en-US" dirty="0"/>
          </a:p>
        </p:txBody>
      </p:sp>
      <p:sp>
        <p:nvSpPr>
          <p:cNvPr id="59" name="Rectangle 58"/>
          <p:cNvSpPr/>
          <p:nvPr/>
        </p:nvSpPr>
        <p:spPr>
          <a:xfrm>
            <a:off x="2260258" y="7052434"/>
            <a:ext cx="658585" cy="457200"/>
          </a:xfrm>
          <a:prstGeom prst="rect">
            <a:avLst/>
          </a:prstGeom>
        </p:spPr>
        <p:style>
          <a:lnRef idx="1">
            <a:schemeClr val="accent6"/>
          </a:lnRef>
          <a:fillRef idx="2">
            <a:schemeClr val="accent6"/>
          </a:fillRef>
          <a:effectRef idx="1">
            <a:schemeClr val="accent6"/>
          </a:effectRef>
          <a:fontRef idx="minor">
            <a:schemeClr val="dk1"/>
          </a:fontRef>
        </p:style>
        <p:txBody>
          <a:bodyPr lIns="79223" tIns="39611" rIns="79223" bIns="39611" anchor="ctr"/>
          <a:lstStyle/>
          <a:p>
            <a:pPr algn="ctr">
              <a:defRPr/>
            </a:pPr>
            <a:r>
              <a:rPr lang="en-US" sz="9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VA Once</a:t>
            </a:r>
          </a:p>
        </p:txBody>
      </p:sp>
      <p:cxnSp>
        <p:nvCxnSpPr>
          <p:cNvPr id="60" name="Straight Arrow Connector 59"/>
          <p:cNvCxnSpPr>
            <a:endCxn id="59" idx="0"/>
          </p:cNvCxnSpPr>
          <p:nvPr/>
        </p:nvCxnSpPr>
        <p:spPr>
          <a:xfrm rot="5400000">
            <a:off x="2395406" y="6088354"/>
            <a:ext cx="1158663" cy="7700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1" name="Rectangle 60"/>
          <p:cNvSpPr/>
          <p:nvPr/>
        </p:nvSpPr>
        <p:spPr>
          <a:xfrm>
            <a:off x="3047548" y="7043641"/>
            <a:ext cx="1027125" cy="4572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9223" tIns="39611" rIns="79223" bIns="39611" anchor="ctr"/>
          <a:lstStyle/>
          <a:p>
            <a:pPr algn="ctr">
              <a:defRPr/>
            </a:pPr>
            <a:r>
              <a:rPr lang="en-US" sz="8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Nat’l Clearinghouse</a:t>
            </a:r>
          </a:p>
        </p:txBody>
      </p:sp>
      <p:sp>
        <p:nvSpPr>
          <p:cNvPr id="63" name="Rectangle 62"/>
          <p:cNvSpPr/>
          <p:nvPr/>
        </p:nvSpPr>
        <p:spPr>
          <a:xfrm>
            <a:off x="8222518" y="4118020"/>
            <a:ext cx="458840" cy="33637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9223" tIns="39611" rIns="79223" bIns="39611" anchor="ctr"/>
          <a:lstStyle/>
          <a:p>
            <a:pPr algn="ctr">
              <a:defRPr/>
            </a:pPr>
            <a:r>
              <a:rPr lang="en-US" sz="12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irs</a:t>
            </a:r>
          </a:p>
        </p:txBody>
      </p:sp>
      <p:cxnSp>
        <p:nvCxnSpPr>
          <p:cNvPr id="64" name="Straight Arrow Connector 63"/>
          <p:cNvCxnSpPr>
            <a:endCxn id="63" idx="1"/>
          </p:cNvCxnSpPr>
          <p:nvPr/>
        </p:nvCxnSpPr>
        <p:spPr>
          <a:xfrm>
            <a:off x="4252120" y="3655907"/>
            <a:ext cx="3970973" cy="6297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5" name="Rectangle 64"/>
          <p:cNvSpPr/>
          <p:nvPr/>
        </p:nvSpPr>
        <p:spPr>
          <a:xfrm>
            <a:off x="6315877" y="7010401"/>
            <a:ext cx="995291" cy="4572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9223" tIns="39611" rIns="79223" bIns="39611" anchor="ctr"/>
          <a:lstStyle/>
          <a:p>
            <a:pPr algn="ctr">
              <a:defRPr/>
            </a:pPr>
            <a:r>
              <a:rPr lang="en-US" sz="8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Financial </a:t>
            </a:r>
          </a:p>
          <a:p>
            <a:pPr algn="ctr">
              <a:defRPr/>
            </a:pPr>
            <a:r>
              <a:rPr lang="en-US" sz="8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institutions</a:t>
            </a:r>
          </a:p>
        </p:txBody>
      </p:sp>
      <p:cxnSp>
        <p:nvCxnSpPr>
          <p:cNvPr id="66" name="Straight Arrow Connector 65"/>
          <p:cNvCxnSpPr/>
          <p:nvPr/>
        </p:nvCxnSpPr>
        <p:spPr>
          <a:xfrm>
            <a:off x="4250373" y="5410095"/>
            <a:ext cx="2172335" cy="16066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7" name="Straight Arrow Connector 66"/>
          <p:cNvCxnSpPr>
            <a:stCxn id="65" idx="0"/>
          </p:cNvCxnSpPr>
          <p:nvPr/>
        </p:nvCxnSpPr>
        <p:spPr>
          <a:xfrm rot="16200000" flipV="1">
            <a:off x="4636586" y="4832271"/>
            <a:ext cx="1761384" cy="259318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8" name="Rectangle 67"/>
          <p:cNvSpPr/>
          <p:nvPr/>
        </p:nvSpPr>
        <p:spPr>
          <a:xfrm>
            <a:off x="6625578" y="5501984"/>
            <a:ext cx="513701" cy="228599"/>
          </a:xfrm>
          <a:prstGeom prst="rect">
            <a:avLst/>
          </a:prstGeom>
        </p:spPr>
        <p:style>
          <a:lnRef idx="1">
            <a:schemeClr val="accent6"/>
          </a:lnRef>
          <a:fillRef idx="2">
            <a:schemeClr val="accent6"/>
          </a:fillRef>
          <a:effectRef idx="1">
            <a:schemeClr val="accent6"/>
          </a:effectRef>
          <a:fontRef idx="minor">
            <a:schemeClr val="dk1"/>
          </a:fontRef>
        </p:style>
        <p:txBody>
          <a:bodyPr lIns="79223" tIns="39611" rIns="79223" bIns="39611" anchor="ctr"/>
          <a:lstStyle/>
          <a:p>
            <a:pPr algn="ctr">
              <a:defRPr/>
            </a:pPr>
            <a:r>
              <a:rPr lang="en-US" sz="9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pitchFamily="34" charset="0"/>
                <a:cs typeface="Arial" pitchFamily="34" charset="0"/>
              </a:rPr>
              <a:t>FRx</a:t>
            </a:r>
          </a:p>
        </p:txBody>
      </p:sp>
      <p:cxnSp>
        <p:nvCxnSpPr>
          <p:cNvPr id="69" name="Straight Arrow Connector 68"/>
          <p:cNvCxnSpPr/>
          <p:nvPr/>
        </p:nvCxnSpPr>
        <p:spPr>
          <a:xfrm>
            <a:off x="4238149" y="4375574"/>
            <a:ext cx="2387123" cy="112627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0" name="Rectangle 69"/>
          <p:cNvSpPr/>
          <p:nvPr/>
        </p:nvSpPr>
        <p:spPr>
          <a:xfrm>
            <a:off x="6554583" y="4191002"/>
            <a:ext cx="570117" cy="4572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9223" tIns="39611" rIns="79223" bIns="39611" anchor="ctr"/>
          <a:lstStyle/>
          <a:p>
            <a:pPr algn="ctr">
              <a:defRPr/>
            </a:pPr>
            <a:r>
              <a:rPr lang="en-US" sz="9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pitchFamily="34" charset="0"/>
                <a:cs typeface="Arial" pitchFamily="34" charset="0"/>
              </a:rPr>
              <a:t>Gov’t</a:t>
            </a:r>
          </a:p>
          <a:p>
            <a:pPr algn="ctr">
              <a:defRPr/>
            </a:pPr>
            <a:r>
              <a:rPr lang="en-US" sz="7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pitchFamily="34" charset="0"/>
                <a:cs typeface="Arial" pitchFamily="34" charset="0"/>
              </a:rPr>
              <a:t>(sevis)</a:t>
            </a:r>
          </a:p>
        </p:txBody>
      </p:sp>
      <p:sp>
        <p:nvSpPr>
          <p:cNvPr id="71" name="Rectangle 70"/>
          <p:cNvSpPr/>
          <p:nvPr/>
        </p:nvSpPr>
        <p:spPr>
          <a:xfrm>
            <a:off x="8202387" y="3733801"/>
            <a:ext cx="478972" cy="30480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9223" tIns="39611" rIns="79223" bIns="39611" anchor="ctr"/>
          <a:lstStyle/>
          <a:p>
            <a:pPr algn="ctr">
              <a:defRPr/>
            </a:pPr>
            <a:r>
              <a:rPr lang="en-US" sz="10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irs</a:t>
            </a:r>
          </a:p>
        </p:txBody>
      </p:sp>
      <p:sp>
        <p:nvSpPr>
          <p:cNvPr id="72" name="Rectangle 71"/>
          <p:cNvSpPr/>
          <p:nvPr/>
        </p:nvSpPr>
        <p:spPr>
          <a:xfrm>
            <a:off x="8202387" y="3275097"/>
            <a:ext cx="478972" cy="38099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9223" tIns="39611" rIns="79223" bIns="39611" anchor="ctr"/>
          <a:lstStyle/>
          <a:p>
            <a:pPr algn="ctr">
              <a:defRPr/>
            </a:pPr>
            <a:r>
              <a:rPr lang="en-US" sz="10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acs</a:t>
            </a:r>
          </a:p>
        </p:txBody>
      </p:sp>
      <p:sp>
        <p:nvSpPr>
          <p:cNvPr id="73" name="Rectangle 72"/>
          <p:cNvSpPr/>
          <p:nvPr/>
        </p:nvSpPr>
        <p:spPr>
          <a:xfrm>
            <a:off x="5740994" y="7010401"/>
            <a:ext cx="478972" cy="4572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9223" tIns="39611" rIns="79223" bIns="39611" anchor="ctr"/>
          <a:lstStyle/>
          <a:p>
            <a:pPr algn="ctr">
              <a:defRPr/>
            </a:pPr>
            <a:r>
              <a:rPr lang="en-US" sz="7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Attend</a:t>
            </a:r>
          </a:p>
          <a:p>
            <a:pPr algn="ctr">
              <a:defRPr/>
            </a:pPr>
            <a:r>
              <a:rPr lang="en-US" sz="7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Enter-</a:t>
            </a:r>
          </a:p>
          <a:p>
            <a:pPr algn="ctr">
              <a:defRPr/>
            </a:pPr>
            <a:r>
              <a:rPr lang="en-US" sz="7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prise</a:t>
            </a:r>
          </a:p>
        </p:txBody>
      </p:sp>
      <p:cxnSp>
        <p:nvCxnSpPr>
          <p:cNvPr id="74" name="Straight Arrow Connector 73"/>
          <p:cNvCxnSpPr/>
          <p:nvPr/>
        </p:nvCxnSpPr>
        <p:spPr>
          <a:xfrm rot="10800000">
            <a:off x="4238150" y="5660179"/>
            <a:ext cx="1679893" cy="1320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5" name="Flowchart: Manual Input 74"/>
          <p:cNvSpPr/>
          <p:nvPr/>
        </p:nvSpPr>
        <p:spPr>
          <a:xfrm>
            <a:off x="7430440" y="6941379"/>
            <a:ext cx="538843" cy="533400"/>
          </a:xfrm>
          <a:prstGeom prst="flowChartManualInpu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9223" tIns="39611" rIns="79223" bIns="39611" anchor="ctr"/>
          <a:lstStyle/>
          <a:p>
            <a:pPr algn="ctr">
              <a:defRPr/>
            </a:pPr>
            <a:r>
              <a:rPr lang="en-US" sz="8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People</a:t>
            </a:r>
          </a:p>
          <a:p>
            <a:pPr algn="ctr">
              <a:defRPr/>
            </a:pPr>
            <a:r>
              <a:rPr lang="en-US" sz="8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admin</a:t>
            </a:r>
          </a:p>
        </p:txBody>
      </p:sp>
      <p:sp>
        <p:nvSpPr>
          <p:cNvPr id="76" name="Rectangle 75"/>
          <p:cNvSpPr/>
          <p:nvPr/>
        </p:nvSpPr>
        <p:spPr>
          <a:xfrm>
            <a:off x="8262258" y="6879972"/>
            <a:ext cx="598715" cy="380999"/>
          </a:xfrm>
          <a:prstGeom prst="rect">
            <a:avLst/>
          </a:prstGeom>
        </p:spPr>
        <p:style>
          <a:lnRef idx="1">
            <a:schemeClr val="accent6"/>
          </a:lnRef>
          <a:fillRef idx="2">
            <a:schemeClr val="accent6"/>
          </a:fillRef>
          <a:effectRef idx="1">
            <a:schemeClr val="accent6"/>
          </a:effectRef>
          <a:fontRef idx="minor">
            <a:schemeClr val="dk1"/>
          </a:fontRef>
        </p:style>
        <p:txBody>
          <a:bodyPr lIns="79223" tIns="39611" rIns="79223" bIns="39611" anchor="ctr"/>
          <a:lstStyle/>
          <a:p>
            <a:pPr algn="ctr">
              <a:defRPr/>
            </a:pPr>
            <a:r>
              <a:rPr lang="en-US" sz="10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ecard</a:t>
            </a:r>
          </a:p>
        </p:txBody>
      </p:sp>
      <p:cxnSp>
        <p:nvCxnSpPr>
          <p:cNvPr id="77" name="Straight Arrow Connector 76"/>
          <p:cNvCxnSpPr>
            <a:stCxn id="4" idx="3"/>
            <a:endCxn id="70" idx="1"/>
          </p:cNvCxnSpPr>
          <p:nvPr/>
        </p:nvCxnSpPr>
        <p:spPr>
          <a:xfrm>
            <a:off x="4281805" y="3886200"/>
            <a:ext cx="2273618" cy="53255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8" name="Straight Arrow Connector 77"/>
          <p:cNvCxnSpPr>
            <a:endCxn id="72" idx="1"/>
          </p:cNvCxnSpPr>
          <p:nvPr/>
        </p:nvCxnSpPr>
        <p:spPr>
          <a:xfrm>
            <a:off x="4252120" y="3346451"/>
            <a:ext cx="3950018" cy="11874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9" name="Straight Arrow Connector 78"/>
          <p:cNvCxnSpPr>
            <a:endCxn id="85" idx="0"/>
          </p:cNvCxnSpPr>
          <p:nvPr/>
        </p:nvCxnSpPr>
        <p:spPr>
          <a:xfrm rot="16200000" flipH="1">
            <a:off x="4028891" y="5780696"/>
            <a:ext cx="1286404" cy="11857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p:nvPr/>
        </p:nvCxnSpPr>
        <p:spPr>
          <a:xfrm rot="16200000" flipH="1">
            <a:off x="8277913" y="6695600"/>
            <a:ext cx="368829"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1" name="Rectangle 80"/>
          <p:cNvSpPr/>
          <p:nvPr/>
        </p:nvSpPr>
        <p:spPr>
          <a:xfrm>
            <a:off x="1317173" y="3276602"/>
            <a:ext cx="957943" cy="304800"/>
          </a:xfrm>
          <a:prstGeom prst="rect">
            <a:avLst/>
          </a:prstGeom>
        </p:spPr>
        <p:style>
          <a:lnRef idx="1">
            <a:schemeClr val="accent6"/>
          </a:lnRef>
          <a:fillRef idx="2">
            <a:schemeClr val="accent6"/>
          </a:fillRef>
          <a:effectRef idx="1">
            <a:schemeClr val="accent6"/>
          </a:effectRef>
          <a:fontRef idx="minor">
            <a:schemeClr val="dk1"/>
          </a:fontRef>
        </p:style>
        <p:txBody>
          <a:bodyPr lIns="79223" tIns="39611" rIns="79223" bIns="39611" anchor="ctr"/>
          <a:lstStyle/>
          <a:p>
            <a:pPr algn="ctr">
              <a:defRPr/>
            </a:pPr>
            <a:r>
              <a:rPr lang="en-US" sz="12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imodules</a:t>
            </a:r>
          </a:p>
        </p:txBody>
      </p:sp>
      <p:sp>
        <p:nvSpPr>
          <p:cNvPr id="82" name="Rectangle 81"/>
          <p:cNvSpPr/>
          <p:nvPr/>
        </p:nvSpPr>
        <p:spPr>
          <a:xfrm>
            <a:off x="1317174" y="3717958"/>
            <a:ext cx="658584" cy="304800"/>
          </a:xfrm>
          <a:prstGeom prst="rect">
            <a:avLst/>
          </a:prstGeom>
        </p:spPr>
        <p:style>
          <a:lnRef idx="1">
            <a:schemeClr val="accent6"/>
          </a:lnRef>
          <a:fillRef idx="2">
            <a:schemeClr val="accent6"/>
          </a:fillRef>
          <a:effectRef idx="1">
            <a:schemeClr val="accent6"/>
          </a:effectRef>
          <a:fontRef idx="minor">
            <a:schemeClr val="dk1"/>
          </a:fontRef>
        </p:style>
        <p:txBody>
          <a:bodyPr lIns="79223" tIns="39611" rIns="79223" bIns="39611" anchor="ctr"/>
          <a:lstStyle/>
          <a:p>
            <a:pPr algn="ctr">
              <a:defRPr/>
            </a:pPr>
            <a:r>
              <a:rPr lang="en-US" sz="12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3n</a:t>
            </a:r>
          </a:p>
        </p:txBody>
      </p:sp>
      <p:cxnSp>
        <p:nvCxnSpPr>
          <p:cNvPr id="83" name="Straight Arrow Connector 82"/>
          <p:cNvCxnSpPr>
            <a:endCxn id="81" idx="3"/>
          </p:cNvCxnSpPr>
          <p:nvPr/>
        </p:nvCxnSpPr>
        <p:spPr>
          <a:xfrm rot="10800000">
            <a:off x="2275365" y="3429212"/>
            <a:ext cx="1077436" cy="3040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4" name="Straight Arrow Connector 83"/>
          <p:cNvCxnSpPr>
            <a:stCxn id="4" idx="1"/>
            <a:endCxn id="82" idx="3"/>
          </p:cNvCxnSpPr>
          <p:nvPr/>
        </p:nvCxnSpPr>
        <p:spPr>
          <a:xfrm rot="10800000">
            <a:off x="1975010" y="3870009"/>
            <a:ext cx="1377791" cy="1619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5" name="Rectangle 84"/>
          <p:cNvSpPr/>
          <p:nvPr/>
        </p:nvSpPr>
        <p:spPr>
          <a:xfrm>
            <a:off x="4893571" y="7017579"/>
            <a:ext cx="742512" cy="4572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9223" tIns="39611" rIns="79223" bIns="39611" anchor="ctr"/>
          <a:lstStyle/>
          <a:p>
            <a:pPr algn="ctr">
              <a:defRPr/>
            </a:pPr>
            <a:r>
              <a:rPr lang="en-US" sz="9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pitchFamily="34" charset="0"/>
                <a:cs typeface="Arial" pitchFamily="34" charset="0"/>
              </a:rPr>
              <a:t>acalog</a:t>
            </a:r>
            <a:endParaRPr lang="en-US" sz="7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pitchFamily="34" charset="0"/>
              <a:cs typeface="Arial" pitchFamily="34" charset="0"/>
            </a:endParaRPr>
          </a:p>
        </p:txBody>
      </p:sp>
      <p:sp>
        <p:nvSpPr>
          <p:cNvPr id="86" name="Rectangle 85"/>
          <p:cNvSpPr/>
          <p:nvPr/>
        </p:nvSpPr>
        <p:spPr>
          <a:xfrm>
            <a:off x="1197431" y="685802"/>
            <a:ext cx="778328" cy="38099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9223" tIns="39611" rIns="79223" bIns="39611" anchor="ctr"/>
          <a:lstStyle/>
          <a:p>
            <a:pPr algn="ctr">
              <a:defRPr/>
            </a:pPr>
            <a:r>
              <a:rPr lang="en-US" sz="9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Inigral</a:t>
            </a:r>
          </a:p>
          <a:p>
            <a:pPr algn="ctr">
              <a:defRPr/>
            </a:pPr>
            <a:r>
              <a:rPr lang="en-US" sz="9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(facebook)</a:t>
            </a:r>
          </a:p>
        </p:txBody>
      </p:sp>
      <p:cxnSp>
        <p:nvCxnSpPr>
          <p:cNvPr id="87" name="Straight Arrow Connector 86"/>
          <p:cNvCxnSpPr>
            <a:endCxn id="86" idx="3"/>
          </p:cNvCxnSpPr>
          <p:nvPr/>
        </p:nvCxnSpPr>
        <p:spPr>
          <a:xfrm rot="16200000" flipV="1">
            <a:off x="1768820" y="1082384"/>
            <a:ext cx="1790170" cy="137779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470" name="TextBox 87"/>
          <p:cNvSpPr txBox="1">
            <a:spLocks noChangeArrowheads="1"/>
          </p:cNvSpPr>
          <p:nvPr/>
        </p:nvSpPr>
        <p:spPr bwMode="auto">
          <a:xfrm rot="2730920">
            <a:off x="1886479" y="1387258"/>
            <a:ext cx="1317362" cy="203106"/>
          </a:xfrm>
          <a:prstGeom prst="rect">
            <a:avLst/>
          </a:prstGeom>
          <a:noFill/>
          <a:ln w="9525">
            <a:noFill/>
            <a:miter lim="800000"/>
            <a:headEnd/>
            <a:tailEnd/>
          </a:ln>
        </p:spPr>
        <p:txBody>
          <a:bodyPr wrap="none" lIns="79223" tIns="39611" rIns="79223" bIns="39611">
            <a:spAutoFit/>
          </a:bodyPr>
          <a:lstStyle/>
          <a:p>
            <a:pPr algn="ctr"/>
            <a:r>
              <a:rPr lang="en-US" sz="800" dirty="0">
                <a:cs typeface="Arial" charset="0"/>
              </a:rPr>
              <a:t>#16 – Accepted Students</a:t>
            </a:r>
          </a:p>
        </p:txBody>
      </p:sp>
      <p:sp>
        <p:nvSpPr>
          <p:cNvPr id="89" name="Rectangle 88"/>
          <p:cNvSpPr/>
          <p:nvPr/>
        </p:nvSpPr>
        <p:spPr>
          <a:xfrm>
            <a:off x="6525985" y="2971802"/>
            <a:ext cx="838200" cy="380999"/>
          </a:xfrm>
          <a:prstGeom prst="rect">
            <a:avLst/>
          </a:prstGeom>
        </p:spPr>
        <p:style>
          <a:lnRef idx="1">
            <a:schemeClr val="accent6"/>
          </a:lnRef>
          <a:fillRef idx="2">
            <a:schemeClr val="accent6"/>
          </a:fillRef>
          <a:effectRef idx="1">
            <a:schemeClr val="accent6"/>
          </a:effectRef>
          <a:fontRef idx="minor">
            <a:schemeClr val="dk1"/>
          </a:fontRef>
        </p:style>
        <p:txBody>
          <a:bodyPr lIns="79223" tIns="39611" rIns="79223" bIns="39611" anchor="ctr"/>
          <a:lstStyle/>
          <a:p>
            <a:pPr algn="ctr">
              <a:defRPr/>
            </a:pPr>
            <a:r>
              <a:rPr lang="en-US" sz="9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Ca data_marts</a:t>
            </a:r>
          </a:p>
        </p:txBody>
      </p:sp>
      <p:sp>
        <p:nvSpPr>
          <p:cNvPr id="16472" name="TextBox 89"/>
          <p:cNvSpPr txBox="1">
            <a:spLocks noChangeArrowheads="1"/>
          </p:cNvSpPr>
          <p:nvPr/>
        </p:nvSpPr>
        <p:spPr bwMode="auto">
          <a:xfrm>
            <a:off x="4887047" y="1827953"/>
            <a:ext cx="390826" cy="326217"/>
          </a:xfrm>
          <a:prstGeom prst="rect">
            <a:avLst/>
          </a:prstGeom>
          <a:noFill/>
          <a:ln w="9525">
            <a:noFill/>
            <a:miter lim="800000"/>
            <a:headEnd/>
            <a:tailEnd/>
          </a:ln>
        </p:spPr>
        <p:txBody>
          <a:bodyPr wrap="none" lIns="79223" tIns="39611" rIns="79223" bIns="39611">
            <a:spAutoFit/>
          </a:bodyPr>
          <a:lstStyle/>
          <a:p>
            <a:pPr algn="ctr"/>
            <a:r>
              <a:rPr lang="en-US" sz="800" dirty="0">
                <a:cs typeface="Arial" charset="0"/>
              </a:rPr>
              <a:t>#8 – </a:t>
            </a:r>
          </a:p>
          <a:p>
            <a:pPr algn="ctr"/>
            <a:r>
              <a:rPr lang="en-US" sz="800" dirty="0">
                <a:cs typeface="Arial" charset="0"/>
              </a:rPr>
              <a:t>ADM</a:t>
            </a:r>
          </a:p>
        </p:txBody>
      </p:sp>
      <p:cxnSp>
        <p:nvCxnSpPr>
          <p:cNvPr id="91" name="Straight Arrow Connector 90"/>
          <p:cNvCxnSpPr/>
          <p:nvPr/>
        </p:nvCxnSpPr>
        <p:spPr>
          <a:xfrm rot="5400000" flipH="1" flipV="1">
            <a:off x="5044414" y="1866663"/>
            <a:ext cx="687282" cy="174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474" name="TextBox 91"/>
          <p:cNvSpPr txBox="1">
            <a:spLocks noChangeArrowheads="1"/>
          </p:cNvSpPr>
          <p:nvPr/>
        </p:nvSpPr>
        <p:spPr bwMode="auto">
          <a:xfrm>
            <a:off x="3352800" y="228495"/>
            <a:ext cx="4315042" cy="356995"/>
          </a:xfrm>
          <a:prstGeom prst="rect">
            <a:avLst/>
          </a:prstGeom>
          <a:noFill/>
          <a:ln w="9525">
            <a:noFill/>
            <a:miter lim="800000"/>
            <a:headEnd/>
            <a:tailEnd/>
          </a:ln>
        </p:spPr>
        <p:txBody>
          <a:bodyPr wrap="none" lIns="79223" tIns="39611" rIns="79223" bIns="39611">
            <a:spAutoFit/>
          </a:bodyPr>
          <a:lstStyle/>
          <a:p>
            <a:r>
              <a:rPr lang="en-US" dirty="0"/>
              <a:t>Nazareth Application Data Flow Diagram</a:t>
            </a:r>
          </a:p>
        </p:txBody>
      </p:sp>
      <p:sp>
        <p:nvSpPr>
          <p:cNvPr id="16475" name="TextBox 92"/>
          <p:cNvSpPr txBox="1">
            <a:spLocks noChangeArrowheads="1"/>
          </p:cNvSpPr>
          <p:nvPr/>
        </p:nvSpPr>
        <p:spPr bwMode="auto">
          <a:xfrm rot="1957164">
            <a:off x="2287206" y="3015504"/>
            <a:ext cx="1062484" cy="203106"/>
          </a:xfrm>
          <a:prstGeom prst="rect">
            <a:avLst/>
          </a:prstGeom>
          <a:noFill/>
          <a:ln w="9525">
            <a:noFill/>
            <a:miter lim="800000"/>
            <a:headEnd/>
            <a:tailEnd/>
          </a:ln>
        </p:spPr>
        <p:txBody>
          <a:bodyPr wrap="none" lIns="79223" tIns="39611" rIns="79223" bIns="39611">
            <a:spAutoFit/>
          </a:bodyPr>
          <a:lstStyle/>
          <a:p>
            <a:pPr algn="ctr"/>
            <a:r>
              <a:rPr lang="en-US" sz="800" dirty="0">
                <a:cs typeface="Arial" charset="0"/>
              </a:rPr>
              <a:t>#17 – student email</a:t>
            </a:r>
          </a:p>
        </p:txBody>
      </p:sp>
      <p:sp>
        <p:nvSpPr>
          <p:cNvPr id="16476" name="TextBox 93"/>
          <p:cNvSpPr txBox="1">
            <a:spLocks noChangeArrowheads="1"/>
          </p:cNvSpPr>
          <p:nvPr/>
        </p:nvSpPr>
        <p:spPr bwMode="auto">
          <a:xfrm rot="714164">
            <a:off x="2406736" y="3441006"/>
            <a:ext cx="982334" cy="203106"/>
          </a:xfrm>
          <a:prstGeom prst="rect">
            <a:avLst/>
          </a:prstGeom>
          <a:noFill/>
          <a:ln w="9525">
            <a:noFill/>
            <a:miter lim="800000"/>
            <a:headEnd/>
            <a:tailEnd/>
          </a:ln>
        </p:spPr>
        <p:txBody>
          <a:bodyPr wrap="none" lIns="79223" tIns="39611" rIns="79223" bIns="39611">
            <a:spAutoFit/>
          </a:bodyPr>
          <a:lstStyle/>
          <a:p>
            <a:pPr algn="ctr"/>
            <a:r>
              <a:rPr lang="en-US" sz="800" dirty="0">
                <a:cs typeface="Arial" charset="0"/>
              </a:rPr>
              <a:t>#18 – alumni data</a:t>
            </a:r>
          </a:p>
        </p:txBody>
      </p:sp>
      <p:sp>
        <p:nvSpPr>
          <p:cNvPr id="16477" name="TextBox 94"/>
          <p:cNvSpPr txBox="1">
            <a:spLocks noChangeArrowheads="1"/>
          </p:cNvSpPr>
          <p:nvPr/>
        </p:nvSpPr>
        <p:spPr bwMode="auto">
          <a:xfrm>
            <a:off x="1902861" y="3697289"/>
            <a:ext cx="1508119" cy="203106"/>
          </a:xfrm>
          <a:prstGeom prst="rect">
            <a:avLst/>
          </a:prstGeom>
          <a:noFill/>
          <a:ln w="9525">
            <a:noFill/>
            <a:miter lim="800000"/>
            <a:headEnd/>
            <a:tailEnd/>
          </a:ln>
        </p:spPr>
        <p:txBody>
          <a:bodyPr wrap="none" lIns="79223" tIns="39611" rIns="79223" bIns="39611">
            <a:spAutoFit/>
          </a:bodyPr>
          <a:lstStyle/>
          <a:p>
            <a:pPr algn="ctr"/>
            <a:r>
              <a:rPr lang="en-US" sz="800" dirty="0">
                <a:cs typeface="Arial" charset="0"/>
              </a:rPr>
              <a:t>#19 – Emergency Notification</a:t>
            </a:r>
          </a:p>
        </p:txBody>
      </p:sp>
      <p:sp>
        <p:nvSpPr>
          <p:cNvPr id="16478" name="TextBox 95"/>
          <p:cNvSpPr txBox="1">
            <a:spLocks noChangeArrowheads="1"/>
          </p:cNvSpPr>
          <p:nvPr/>
        </p:nvSpPr>
        <p:spPr bwMode="auto">
          <a:xfrm rot="-705240">
            <a:off x="2413396" y="4060436"/>
            <a:ext cx="721045" cy="326217"/>
          </a:xfrm>
          <a:prstGeom prst="rect">
            <a:avLst/>
          </a:prstGeom>
          <a:noFill/>
          <a:ln w="9525">
            <a:noFill/>
            <a:miter lim="800000"/>
            <a:headEnd/>
            <a:tailEnd/>
          </a:ln>
        </p:spPr>
        <p:txBody>
          <a:bodyPr wrap="none" lIns="79223" tIns="39611" rIns="79223" bIns="39611">
            <a:spAutoFit/>
          </a:bodyPr>
          <a:lstStyle/>
          <a:p>
            <a:pPr algn="ctr"/>
            <a:r>
              <a:rPr lang="en-US" sz="800" dirty="0">
                <a:cs typeface="Arial" charset="0"/>
              </a:rPr>
              <a:t>#20 – Stu </a:t>
            </a:r>
          </a:p>
          <a:p>
            <a:pPr algn="ctr"/>
            <a:r>
              <a:rPr lang="en-US" sz="800" dirty="0">
                <a:cs typeface="Arial" charset="0"/>
              </a:rPr>
              <a:t>registrations</a:t>
            </a:r>
          </a:p>
        </p:txBody>
      </p:sp>
      <p:sp>
        <p:nvSpPr>
          <p:cNvPr id="16479" name="TextBox 96"/>
          <p:cNvSpPr txBox="1">
            <a:spLocks noChangeArrowheads="1"/>
          </p:cNvSpPr>
          <p:nvPr/>
        </p:nvSpPr>
        <p:spPr bwMode="auto">
          <a:xfrm rot="-1598943">
            <a:off x="2411749" y="4654161"/>
            <a:ext cx="1094544" cy="326217"/>
          </a:xfrm>
          <a:prstGeom prst="rect">
            <a:avLst/>
          </a:prstGeom>
          <a:noFill/>
          <a:ln w="9525">
            <a:noFill/>
            <a:miter lim="800000"/>
            <a:headEnd/>
            <a:tailEnd/>
          </a:ln>
        </p:spPr>
        <p:txBody>
          <a:bodyPr wrap="none" lIns="79223" tIns="39611" rIns="79223" bIns="39611">
            <a:spAutoFit/>
          </a:bodyPr>
          <a:lstStyle/>
          <a:p>
            <a:pPr algn="ctr"/>
            <a:r>
              <a:rPr lang="en-US" sz="800" dirty="0">
                <a:cs typeface="Arial" charset="0"/>
              </a:rPr>
              <a:t>#21 – FAC, STAFF, </a:t>
            </a:r>
          </a:p>
          <a:p>
            <a:pPr algn="ctr"/>
            <a:r>
              <a:rPr lang="en-US" sz="800" dirty="0">
                <a:cs typeface="Arial" charset="0"/>
              </a:rPr>
              <a:t>STU ids</a:t>
            </a:r>
          </a:p>
        </p:txBody>
      </p:sp>
      <p:sp>
        <p:nvSpPr>
          <p:cNvPr id="16480" name="TextBox 97"/>
          <p:cNvSpPr txBox="1">
            <a:spLocks noChangeArrowheads="1"/>
          </p:cNvSpPr>
          <p:nvPr/>
        </p:nvSpPr>
        <p:spPr bwMode="auto">
          <a:xfrm rot="-1598943">
            <a:off x="2269177" y="5142119"/>
            <a:ext cx="1245227" cy="203106"/>
          </a:xfrm>
          <a:prstGeom prst="rect">
            <a:avLst/>
          </a:prstGeom>
          <a:noFill/>
          <a:ln w="9525">
            <a:noFill/>
            <a:miter lim="800000"/>
            <a:headEnd/>
            <a:tailEnd/>
          </a:ln>
        </p:spPr>
        <p:txBody>
          <a:bodyPr wrap="none" lIns="79223" tIns="39611" rIns="79223" bIns="39611">
            <a:spAutoFit/>
          </a:bodyPr>
          <a:lstStyle/>
          <a:p>
            <a:pPr algn="ctr"/>
            <a:r>
              <a:rPr lang="en-US" sz="800" dirty="0">
                <a:cs typeface="Arial" charset="0"/>
              </a:rPr>
              <a:t>#22 – STU, CLASS info</a:t>
            </a:r>
          </a:p>
        </p:txBody>
      </p:sp>
      <p:sp>
        <p:nvSpPr>
          <p:cNvPr id="16481" name="TextBox 98"/>
          <p:cNvSpPr txBox="1">
            <a:spLocks noChangeArrowheads="1"/>
          </p:cNvSpPr>
          <p:nvPr/>
        </p:nvSpPr>
        <p:spPr bwMode="auto">
          <a:xfrm rot="-1598943">
            <a:off x="2348175" y="5426387"/>
            <a:ext cx="1274081" cy="203106"/>
          </a:xfrm>
          <a:prstGeom prst="rect">
            <a:avLst/>
          </a:prstGeom>
          <a:noFill/>
          <a:ln w="9525">
            <a:noFill/>
            <a:miter lim="800000"/>
            <a:headEnd/>
            <a:tailEnd/>
          </a:ln>
        </p:spPr>
        <p:txBody>
          <a:bodyPr wrap="none" lIns="79223" tIns="39611" rIns="79223" bIns="39611">
            <a:spAutoFit/>
          </a:bodyPr>
          <a:lstStyle/>
          <a:p>
            <a:pPr algn="ctr"/>
            <a:r>
              <a:rPr lang="en-US" sz="800" dirty="0">
                <a:cs typeface="Arial" charset="0"/>
              </a:rPr>
              <a:t>#23 – STU,  CLASS info</a:t>
            </a:r>
          </a:p>
        </p:txBody>
      </p:sp>
      <p:sp>
        <p:nvSpPr>
          <p:cNvPr id="16482" name="TextBox 99"/>
          <p:cNvSpPr txBox="1">
            <a:spLocks noChangeArrowheads="1"/>
          </p:cNvSpPr>
          <p:nvPr/>
        </p:nvSpPr>
        <p:spPr bwMode="auto">
          <a:xfrm rot="-1914493">
            <a:off x="1928815" y="6219819"/>
            <a:ext cx="1229197" cy="203106"/>
          </a:xfrm>
          <a:prstGeom prst="rect">
            <a:avLst/>
          </a:prstGeom>
          <a:noFill/>
          <a:ln w="9525">
            <a:noFill/>
            <a:miter lim="800000"/>
            <a:headEnd/>
            <a:tailEnd/>
          </a:ln>
        </p:spPr>
        <p:txBody>
          <a:bodyPr wrap="none" lIns="79223" tIns="39611" rIns="79223" bIns="39611">
            <a:spAutoFit/>
          </a:bodyPr>
          <a:lstStyle/>
          <a:p>
            <a:pPr algn="ctr"/>
            <a:r>
              <a:rPr lang="en-US" sz="800" dirty="0">
                <a:cs typeface="Arial" charset="0"/>
              </a:rPr>
              <a:t>#24 – CLASS schedule</a:t>
            </a:r>
          </a:p>
        </p:txBody>
      </p:sp>
      <p:sp>
        <p:nvSpPr>
          <p:cNvPr id="16483" name="TextBox 100"/>
          <p:cNvSpPr txBox="1">
            <a:spLocks noChangeArrowheads="1"/>
          </p:cNvSpPr>
          <p:nvPr/>
        </p:nvSpPr>
        <p:spPr bwMode="auto">
          <a:xfrm rot="-191525">
            <a:off x="2656135" y="6422742"/>
            <a:ext cx="604025" cy="326217"/>
          </a:xfrm>
          <a:prstGeom prst="rect">
            <a:avLst/>
          </a:prstGeom>
          <a:noFill/>
          <a:ln w="9525">
            <a:noFill/>
            <a:miter lim="800000"/>
            <a:headEnd/>
            <a:tailEnd/>
          </a:ln>
        </p:spPr>
        <p:txBody>
          <a:bodyPr wrap="none" lIns="79223" tIns="39611" rIns="79223" bIns="39611">
            <a:spAutoFit/>
          </a:bodyPr>
          <a:lstStyle/>
          <a:p>
            <a:pPr algn="ctr"/>
            <a:r>
              <a:rPr lang="en-US" sz="800" dirty="0">
                <a:cs typeface="Arial" charset="0"/>
              </a:rPr>
              <a:t>#25 – Vet</a:t>
            </a:r>
          </a:p>
          <a:p>
            <a:pPr algn="ctr"/>
            <a:r>
              <a:rPr lang="en-US" sz="800" dirty="0">
                <a:cs typeface="Arial" charset="0"/>
              </a:rPr>
              <a:t>info</a:t>
            </a:r>
          </a:p>
        </p:txBody>
      </p:sp>
      <p:sp>
        <p:nvSpPr>
          <p:cNvPr id="16484" name="TextBox 101"/>
          <p:cNvSpPr txBox="1">
            <a:spLocks noChangeArrowheads="1"/>
          </p:cNvSpPr>
          <p:nvPr/>
        </p:nvSpPr>
        <p:spPr bwMode="auto">
          <a:xfrm>
            <a:off x="3155172" y="6559762"/>
            <a:ext cx="849285" cy="326217"/>
          </a:xfrm>
          <a:prstGeom prst="rect">
            <a:avLst/>
          </a:prstGeom>
          <a:noFill/>
          <a:ln w="9525">
            <a:noFill/>
            <a:miter lim="800000"/>
            <a:headEnd/>
            <a:tailEnd/>
          </a:ln>
        </p:spPr>
        <p:txBody>
          <a:bodyPr wrap="none" lIns="79223" tIns="39611" rIns="79223" bIns="39611">
            <a:spAutoFit/>
          </a:bodyPr>
          <a:lstStyle/>
          <a:p>
            <a:pPr algn="ctr"/>
            <a:r>
              <a:rPr lang="en-US" sz="800" dirty="0">
                <a:cs typeface="Arial" charset="0"/>
              </a:rPr>
              <a:t>#26 – rqsts for </a:t>
            </a:r>
          </a:p>
          <a:p>
            <a:pPr algn="ctr"/>
            <a:r>
              <a:rPr lang="en-US" sz="800" dirty="0">
                <a:cs typeface="Arial" charset="0"/>
              </a:rPr>
              <a:t>transcripts</a:t>
            </a:r>
          </a:p>
        </p:txBody>
      </p:sp>
      <p:sp>
        <p:nvSpPr>
          <p:cNvPr id="16485" name="TextBox 102"/>
          <p:cNvSpPr txBox="1">
            <a:spLocks noChangeArrowheads="1"/>
          </p:cNvSpPr>
          <p:nvPr/>
        </p:nvSpPr>
        <p:spPr bwMode="auto">
          <a:xfrm rot="412337">
            <a:off x="7152641" y="4168670"/>
            <a:ext cx="1032034" cy="203305"/>
          </a:xfrm>
          <a:prstGeom prst="rect">
            <a:avLst/>
          </a:prstGeom>
          <a:noFill/>
          <a:ln w="9525">
            <a:noFill/>
            <a:miter lim="800000"/>
            <a:headEnd/>
            <a:tailEnd/>
          </a:ln>
        </p:spPr>
        <p:txBody>
          <a:bodyPr lIns="79223" tIns="39611" rIns="79223" bIns="39611">
            <a:spAutoFit/>
          </a:bodyPr>
          <a:lstStyle/>
          <a:p>
            <a:pPr algn="ctr"/>
            <a:r>
              <a:rPr lang="en-US" sz="800" dirty="0">
                <a:cs typeface="Arial" charset="0"/>
              </a:rPr>
              <a:t>#27 – W2 info</a:t>
            </a:r>
          </a:p>
        </p:txBody>
      </p:sp>
      <p:sp>
        <p:nvSpPr>
          <p:cNvPr id="16486" name="TextBox 103"/>
          <p:cNvSpPr txBox="1">
            <a:spLocks noChangeArrowheads="1"/>
          </p:cNvSpPr>
          <p:nvPr/>
        </p:nvSpPr>
        <p:spPr bwMode="auto">
          <a:xfrm rot="2011516">
            <a:off x="5106969" y="6437135"/>
            <a:ext cx="642497" cy="326217"/>
          </a:xfrm>
          <a:prstGeom prst="rect">
            <a:avLst/>
          </a:prstGeom>
          <a:noFill/>
          <a:ln w="9525">
            <a:noFill/>
            <a:miter lim="800000"/>
            <a:headEnd/>
            <a:tailEnd/>
          </a:ln>
        </p:spPr>
        <p:txBody>
          <a:bodyPr wrap="none" lIns="79223" tIns="39611" rIns="79223" bIns="39611">
            <a:spAutoFit/>
          </a:bodyPr>
          <a:lstStyle/>
          <a:p>
            <a:pPr algn="ctr"/>
            <a:r>
              <a:rPr lang="en-US" sz="800" dirty="0">
                <a:cs typeface="Arial" charset="0"/>
              </a:rPr>
              <a:t>#28 – time</a:t>
            </a:r>
          </a:p>
          <a:p>
            <a:pPr algn="ctr"/>
            <a:r>
              <a:rPr lang="en-US" sz="800" dirty="0">
                <a:cs typeface="Arial" charset="0"/>
              </a:rPr>
              <a:t>reporting</a:t>
            </a:r>
          </a:p>
        </p:txBody>
      </p:sp>
      <p:sp>
        <p:nvSpPr>
          <p:cNvPr id="16487" name="TextBox 104"/>
          <p:cNvSpPr txBox="1">
            <a:spLocks noChangeArrowheads="1"/>
          </p:cNvSpPr>
          <p:nvPr/>
        </p:nvSpPr>
        <p:spPr bwMode="auto">
          <a:xfrm rot="1991548">
            <a:off x="5552311" y="6520280"/>
            <a:ext cx="780356" cy="203106"/>
          </a:xfrm>
          <a:prstGeom prst="rect">
            <a:avLst/>
          </a:prstGeom>
          <a:noFill/>
          <a:ln w="9525">
            <a:noFill/>
            <a:miter lim="800000"/>
            <a:headEnd/>
            <a:tailEnd/>
          </a:ln>
        </p:spPr>
        <p:txBody>
          <a:bodyPr wrap="none" lIns="79223" tIns="39611" rIns="79223" bIns="39611">
            <a:spAutoFit/>
          </a:bodyPr>
          <a:lstStyle/>
          <a:p>
            <a:pPr algn="ctr"/>
            <a:r>
              <a:rPr lang="en-US" sz="800" dirty="0">
                <a:cs typeface="Arial" charset="0"/>
              </a:rPr>
              <a:t>#29 –  payroll</a:t>
            </a:r>
          </a:p>
        </p:txBody>
      </p:sp>
      <p:sp>
        <p:nvSpPr>
          <p:cNvPr id="16488" name="TextBox 105"/>
          <p:cNvSpPr txBox="1">
            <a:spLocks noChangeArrowheads="1"/>
          </p:cNvSpPr>
          <p:nvPr/>
        </p:nvSpPr>
        <p:spPr bwMode="auto">
          <a:xfrm rot="1850475">
            <a:off x="5409883" y="6205327"/>
            <a:ext cx="1150779" cy="203305"/>
          </a:xfrm>
          <a:prstGeom prst="rect">
            <a:avLst/>
          </a:prstGeom>
          <a:noFill/>
          <a:ln w="9525">
            <a:noFill/>
            <a:miter lim="800000"/>
            <a:headEnd/>
            <a:tailEnd/>
          </a:ln>
        </p:spPr>
        <p:txBody>
          <a:bodyPr lIns="79223" tIns="39611" rIns="79223" bIns="39611">
            <a:spAutoFit/>
          </a:bodyPr>
          <a:lstStyle/>
          <a:p>
            <a:pPr algn="ctr"/>
            <a:r>
              <a:rPr lang="en-US" sz="800" dirty="0">
                <a:cs typeface="Arial" charset="0"/>
              </a:rPr>
              <a:t>#30 – Payroll recon</a:t>
            </a:r>
          </a:p>
        </p:txBody>
      </p:sp>
      <p:sp>
        <p:nvSpPr>
          <p:cNvPr id="16489" name="TextBox 106"/>
          <p:cNvSpPr txBox="1">
            <a:spLocks noChangeArrowheads="1"/>
          </p:cNvSpPr>
          <p:nvPr/>
        </p:nvSpPr>
        <p:spPr bwMode="auto">
          <a:xfrm rot="1317268">
            <a:off x="5754335" y="5109734"/>
            <a:ext cx="826843" cy="203106"/>
          </a:xfrm>
          <a:prstGeom prst="rect">
            <a:avLst/>
          </a:prstGeom>
          <a:noFill/>
          <a:ln w="9525">
            <a:noFill/>
            <a:miter lim="800000"/>
            <a:headEnd/>
            <a:tailEnd/>
          </a:ln>
        </p:spPr>
        <p:txBody>
          <a:bodyPr wrap="none" lIns="79223" tIns="39611" rIns="79223" bIns="39611">
            <a:spAutoFit/>
          </a:bodyPr>
          <a:lstStyle/>
          <a:p>
            <a:pPr algn="ctr"/>
            <a:r>
              <a:rPr lang="en-US" sz="800" dirty="0">
                <a:cs typeface="Arial" charset="0"/>
              </a:rPr>
              <a:t>#31 – financial</a:t>
            </a:r>
          </a:p>
        </p:txBody>
      </p:sp>
      <p:sp>
        <p:nvSpPr>
          <p:cNvPr id="16490" name="TextBox 107"/>
          <p:cNvSpPr txBox="1">
            <a:spLocks noChangeArrowheads="1"/>
          </p:cNvSpPr>
          <p:nvPr/>
        </p:nvSpPr>
        <p:spPr bwMode="auto">
          <a:xfrm rot="1691999">
            <a:off x="6355842" y="6527477"/>
            <a:ext cx="1137826" cy="203106"/>
          </a:xfrm>
          <a:prstGeom prst="rect">
            <a:avLst/>
          </a:prstGeom>
          <a:noFill/>
          <a:ln w="9525">
            <a:noFill/>
            <a:miter lim="800000"/>
            <a:headEnd/>
            <a:tailEnd/>
          </a:ln>
        </p:spPr>
        <p:txBody>
          <a:bodyPr wrap="none" lIns="79223" tIns="39611" rIns="79223" bIns="39611">
            <a:spAutoFit/>
          </a:bodyPr>
          <a:lstStyle/>
          <a:p>
            <a:pPr algn="ctr"/>
            <a:r>
              <a:rPr lang="en-US" sz="800" dirty="0">
                <a:cs typeface="Arial" charset="0"/>
              </a:rPr>
              <a:t>#32 – Open positions</a:t>
            </a:r>
          </a:p>
        </p:txBody>
      </p:sp>
      <p:sp>
        <p:nvSpPr>
          <p:cNvPr id="16491" name="TextBox 108"/>
          <p:cNvSpPr txBox="1">
            <a:spLocks noChangeArrowheads="1"/>
          </p:cNvSpPr>
          <p:nvPr/>
        </p:nvSpPr>
        <p:spPr bwMode="auto">
          <a:xfrm rot="1317268">
            <a:off x="7057576" y="5884791"/>
            <a:ext cx="682572" cy="326217"/>
          </a:xfrm>
          <a:prstGeom prst="rect">
            <a:avLst/>
          </a:prstGeom>
          <a:noFill/>
          <a:ln w="9525">
            <a:noFill/>
            <a:miter lim="800000"/>
            <a:headEnd/>
            <a:tailEnd/>
          </a:ln>
        </p:spPr>
        <p:txBody>
          <a:bodyPr wrap="none" lIns="79223" tIns="39611" rIns="79223" bIns="39611">
            <a:spAutoFit/>
          </a:bodyPr>
          <a:lstStyle/>
          <a:p>
            <a:pPr algn="ctr"/>
            <a:r>
              <a:rPr lang="en-US" sz="800" dirty="0">
                <a:cs typeface="Arial" charset="0"/>
              </a:rPr>
              <a:t>#33 – STU </a:t>
            </a:r>
          </a:p>
          <a:p>
            <a:pPr algn="ctr"/>
            <a:r>
              <a:rPr lang="en-US" sz="800" dirty="0">
                <a:cs typeface="Arial" charset="0"/>
              </a:rPr>
              <a:t>meal plans</a:t>
            </a:r>
          </a:p>
        </p:txBody>
      </p:sp>
      <p:sp>
        <p:nvSpPr>
          <p:cNvPr id="16492" name="TextBox 109"/>
          <p:cNvSpPr txBox="1">
            <a:spLocks noChangeArrowheads="1"/>
          </p:cNvSpPr>
          <p:nvPr/>
        </p:nvSpPr>
        <p:spPr bwMode="auto">
          <a:xfrm>
            <a:off x="5063202" y="3044191"/>
            <a:ext cx="1108971" cy="203106"/>
          </a:xfrm>
          <a:prstGeom prst="rect">
            <a:avLst/>
          </a:prstGeom>
          <a:noFill/>
          <a:ln w="9525">
            <a:noFill/>
            <a:miter lim="800000"/>
            <a:headEnd/>
            <a:tailEnd/>
          </a:ln>
        </p:spPr>
        <p:txBody>
          <a:bodyPr wrap="none" lIns="79223" tIns="39611" rIns="79223" bIns="39611">
            <a:spAutoFit/>
          </a:bodyPr>
          <a:lstStyle/>
          <a:p>
            <a:pPr algn="ctr"/>
            <a:r>
              <a:rPr lang="en-US" sz="800" dirty="0">
                <a:cs typeface="Arial" charset="0"/>
              </a:rPr>
              <a:t>#41 – CA dashboard</a:t>
            </a:r>
          </a:p>
        </p:txBody>
      </p:sp>
      <p:sp>
        <p:nvSpPr>
          <p:cNvPr id="16493" name="TextBox 110"/>
          <p:cNvSpPr txBox="1">
            <a:spLocks noChangeArrowheads="1"/>
          </p:cNvSpPr>
          <p:nvPr/>
        </p:nvSpPr>
        <p:spPr bwMode="auto">
          <a:xfrm rot="1520202">
            <a:off x="4901724" y="5231977"/>
            <a:ext cx="817245" cy="203306"/>
          </a:xfrm>
          <a:prstGeom prst="rect">
            <a:avLst/>
          </a:prstGeom>
          <a:noFill/>
          <a:ln w="9525">
            <a:noFill/>
            <a:miter lim="800000"/>
            <a:headEnd/>
            <a:tailEnd/>
          </a:ln>
        </p:spPr>
        <p:txBody>
          <a:bodyPr lIns="79223" tIns="39611" rIns="79223" bIns="39611">
            <a:spAutoFit/>
          </a:bodyPr>
          <a:lstStyle/>
          <a:p>
            <a:pPr algn="ctr"/>
            <a:r>
              <a:rPr lang="en-US" sz="800" dirty="0">
                <a:cs typeface="Arial" charset="0"/>
              </a:rPr>
              <a:t>#34 – STU ids</a:t>
            </a:r>
          </a:p>
        </p:txBody>
      </p:sp>
      <p:sp>
        <p:nvSpPr>
          <p:cNvPr id="16494" name="TextBox 111"/>
          <p:cNvSpPr txBox="1">
            <a:spLocks noChangeArrowheads="1"/>
          </p:cNvSpPr>
          <p:nvPr/>
        </p:nvSpPr>
        <p:spPr bwMode="auto">
          <a:xfrm rot="953135">
            <a:off x="6874854" y="5179901"/>
            <a:ext cx="814019" cy="203106"/>
          </a:xfrm>
          <a:prstGeom prst="rect">
            <a:avLst/>
          </a:prstGeom>
          <a:noFill/>
          <a:ln w="9525">
            <a:noFill/>
            <a:miter lim="800000"/>
            <a:headEnd/>
            <a:tailEnd/>
          </a:ln>
        </p:spPr>
        <p:txBody>
          <a:bodyPr wrap="none" lIns="79223" tIns="39611" rIns="79223" bIns="39611">
            <a:spAutoFit/>
          </a:bodyPr>
          <a:lstStyle/>
          <a:p>
            <a:pPr algn="ctr"/>
            <a:r>
              <a:rPr lang="en-US" sz="800" dirty="0">
                <a:cs typeface="Arial" charset="0"/>
              </a:rPr>
              <a:t>#35 – STU ids</a:t>
            </a:r>
          </a:p>
        </p:txBody>
      </p:sp>
      <p:sp>
        <p:nvSpPr>
          <p:cNvPr id="16495" name="TextBox 112"/>
          <p:cNvSpPr txBox="1">
            <a:spLocks noChangeArrowheads="1"/>
          </p:cNvSpPr>
          <p:nvPr/>
        </p:nvSpPr>
        <p:spPr bwMode="auto">
          <a:xfrm rot="931017">
            <a:off x="7028524" y="4843457"/>
            <a:ext cx="814019" cy="203106"/>
          </a:xfrm>
          <a:prstGeom prst="rect">
            <a:avLst/>
          </a:prstGeom>
          <a:noFill/>
          <a:ln w="9525">
            <a:noFill/>
            <a:miter lim="800000"/>
            <a:headEnd/>
            <a:tailEnd/>
          </a:ln>
        </p:spPr>
        <p:txBody>
          <a:bodyPr wrap="none" lIns="79223" tIns="39611" rIns="79223" bIns="39611">
            <a:spAutoFit/>
          </a:bodyPr>
          <a:lstStyle/>
          <a:p>
            <a:pPr algn="ctr"/>
            <a:r>
              <a:rPr lang="en-US" sz="800" dirty="0">
                <a:cs typeface="Arial" charset="0"/>
              </a:rPr>
              <a:t>#36 – STU ids</a:t>
            </a:r>
          </a:p>
        </p:txBody>
      </p:sp>
      <p:sp>
        <p:nvSpPr>
          <p:cNvPr id="16496" name="TextBox 113"/>
          <p:cNvSpPr txBox="1">
            <a:spLocks noChangeArrowheads="1"/>
          </p:cNvSpPr>
          <p:nvPr/>
        </p:nvSpPr>
        <p:spPr bwMode="auto">
          <a:xfrm rot="654076">
            <a:off x="5280251" y="4118393"/>
            <a:ext cx="1100957" cy="203106"/>
          </a:xfrm>
          <a:prstGeom prst="rect">
            <a:avLst/>
          </a:prstGeom>
          <a:noFill/>
          <a:ln w="9525">
            <a:noFill/>
            <a:miter lim="800000"/>
            <a:headEnd/>
            <a:tailEnd/>
          </a:ln>
        </p:spPr>
        <p:txBody>
          <a:bodyPr wrap="none" lIns="79223" tIns="39611" rIns="79223" bIns="39611">
            <a:spAutoFit/>
          </a:bodyPr>
          <a:lstStyle/>
          <a:p>
            <a:pPr algn="ctr"/>
            <a:r>
              <a:rPr lang="en-US" sz="800" dirty="0">
                <a:cs typeface="Arial" charset="0"/>
              </a:rPr>
              <a:t>#37 – INTL STU info</a:t>
            </a:r>
          </a:p>
        </p:txBody>
      </p:sp>
      <p:sp>
        <p:nvSpPr>
          <p:cNvPr id="16497" name="TextBox 114"/>
          <p:cNvSpPr txBox="1">
            <a:spLocks noChangeArrowheads="1"/>
          </p:cNvSpPr>
          <p:nvPr/>
        </p:nvSpPr>
        <p:spPr bwMode="auto">
          <a:xfrm rot="2147447">
            <a:off x="4411008" y="6305796"/>
            <a:ext cx="757914" cy="326217"/>
          </a:xfrm>
          <a:prstGeom prst="rect">
            <a:avLst/>
          </a:prstGeom>
          <a:noFill/>
          <a:ln w="9525">
            <a:noFill/>
            <a:miter lim="800000"/>
            <a:headEnd/>
            <a:tailEnd/>
          </a:ln>
        </p:spPr>
        <p:txBody>
          <a:bodyPr wrap="none" lIns="79223" tIns="39611" rIns="79223" bIns="39611">
            <a:spAutoFit/>
          </a:bodyPr>
          <a:lstStyle/>
          <a:p>
            <a:pPr algn="ctr"/>
            <a:r>
              <a:rPr lang="en-US" sz="800" dirty="0">
                <a:cs typeface="Arial" charset="0"/>
              </a:rPr>
              <a:t>#38 – course</a:t>
            </a:r>
          </a:p>
          <a:p>
            <a:pPr algn="ctr"/>
            <a:r>
              <a:rPr lang="en-US" sz="800" dirty="0">
                <a:cs typeface="Arial" charset="0"/>
              </a:rPr>
              <a:t> catalog</a:t>
            </a:r>
          </a:p>
        </p:txBody>
      </p:sp>
      <p:sp>
        <p:nvSpPr>
          <p:cNvPr id="16498" name="TextBox 115"/>
          <p:cNvSpPr txBox="1">
            <a:spLocks noChangeArrowheads="1"/>
          </p:cNvSpPr>
          <p:nvPr/>
        </p:nvSpPr>
        <p:spPr bwMode="auto">
          <a:xfrm rot="382246">
            <a:off x="6774683" y="3772953"/>
            <a:ext cx="1503311" cy="203106"/>
          </a:xfrm>
          <a:prstGeom prst="rect">
            <a:avLst/>
          </a:prstGeom>
          <a:noFill/>
          <a:ln w="9525">
            <a:noFill/>
            <a:miter lim="800000"/>
            <a:headEnd/>
            <a:tailEnd/>
          </a:ln>
        </p:spPr>
        <p:txBody>
          <a:bodyPr wrap="none" lIns="79223" tIns="39611" rIns="79223" bIns="39611">
            <a:spAutoFit/>
          </a:bodyPr>
          <a:lstStyle/>
          <a:p>
            <a:pPr algn="ctr"/>
            <a:r>
              <a:rPr lang="en-US" sz="800" dirty="0">
                <a:cs typeface="Arial" charset="0"/>
              </a:rPr>
              <a:t>#39 – Accts Payable (1099’s)</a:t>
            </a:r>
          </a:p>
        </p:txBody>
      </p:sp>
      <p:sp>
        <p:nvSpPr>
          <p:cNvPr id="16499" name="TextBox 116"/>
          <p:cNvSpPr txBox="1">
            <a:spLocks noChangeArrowheads="1"/>
          </p:cNvSpPr>
          <p:nvPr/>
        </p:nvSpPr>
        <p:spPr bwMode="auto">
          <a:xfrm>
            <a:off x="6801423" y="3432810"/>
            <a:ext cx="1554607" cy="203106"/>
          </a:xfrm>
          <a:prstGeom prst="rect">
            <a:avLst/>
          </a:prstGeom>
          <a:noFill/>
          <a:ln w="9525">
            <a:noFill/>
            <a:miter lim="800000"/>
            <a:headEnd/>
            <a:tailEnd/>
          </a:ln>
        </p:spPr>
        <p:txBody>
          <a:bodyPr wrap="none" lIns="79223" tIns="39611" rIns="79223" bIns="39611">
            <a:spAutoFit/>
          </a:bodyPr>
          <a:lstStyle/>
          <a:p>
            <a:pPr algn="ctr"/>
            <a:r>
              <a:rPr lang="en-US" sz="800" dirty="0">
                <a:cs typeface="Arial" charset="0"/>
              </a:rPr>
              <a:t>#40 – STU tuition info (1098’s)</a:t>
            </a:r>
          </a:p>
        </p:txBody>
      </p:sp>
      <p:sp>
        <p:nvSpPr>
          <p:cNvPr id="118" name="Right Arrow 117"/>
          <p:cNvSpPr/>
          <p:nvPr/>
        </p:nvSpPr>
        <p:spPr>
          <a:xfrm>
            <a:off x="4281805" y="2286741"/>
            <a:ext cx="747395" cy="22849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lIns="79223" tIns="39611" rIns="79223" bIns="39611" anchor="ctr"/>
          <a:lstStyle/>
          <a:p>
            <a:pPr algn="ctr">
              <a:defRPr/>
            </a:pPr>
            <a:r>
              <a:rPr lang="en-US" sz="900" dirty="0"/>
              <a:t>Real time</a:t>
            </a:r>
          </a:p>
        </p:txBody>
      </p:sp>
      <p:sp>
        <p:nvSpPr>
          <p:cNvPr id="119" name="Right Arrow 118"/>
          <p:cNvSpPr/>
          <p:nvPr/>
        </p:nvSpPr>
        <p:spPr>
          <a:xfrm>
            <a:off x="4281805" y="3200719"/>
            <a:ext cx="2243932" cy="7376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lIns="79223" tIns="39611" rIns="79223" bIns="39611" anchor="ctr"/>
          <a:lstStyle/>
          <a:p>
            <a:pPr algn="ctr">
              <a:defRPr/>
            </a:pPr>
            <a:endParaRPr lang="en-US" dirty="0"/>
          </a:p>
        </p:txBody>
      </p:sp>
      <p:cxnSp>
        <p:nvCxnSpPr>
          <p:cNvPr id="120" name="Straight Arrow Connector 119"/>
          <p:cNvCxnSpPr/>
          <p:nvPr/>
        </p:nvCxnSpPr>
        <p:spPr>
          <a:xfrm rot="5400000" flipH="1" flipV="1">
            <a:off x="5633430" y="2056475"/>
            <a:ext cx="1066905" cy="174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503" name="TextBox 120"/>
          <p:cNvSpPr txBox="1">
            <a:spLocks noChangeArrowheads="1"/>
          </p:cNvSpPr>
          <p:nvPr/>
        </p:nvSpPr>
        <p:spPr bwMode="auto">
          <a:xfrm>
            <a:off x="4104213" y="2675362"/>
            <a:ext cx="1629948" cy="203106"/>
          </a:xfrm>
          <a:prstGeom prst="rect">
            <a:avLst/>
          </a:prstGeom>
          <a:noFill/>
          <a:ln w="9525">
            <a:noFill/>
            <a:miter lim="800000"/>
            <a:headEnd/>
            <a:tailEnd/>
          </a:ln>
        </p:spPr>
        <p:txBody>
          <a:bodyPr wrap="none" lIns="79223" tIns="39611" rIns="79223" bIns="39611">
            <a:spAutoFit/>
          </a:bodyPr>
          <a:lstStyle/>
          <a:p>
            <a:pPr algn="ctr"/>
            <a:r>
              <a:rPr lang="en-US" sz="800" dirty="0">
                <a:cs typeface="Arial" charset="0"/>
              </a:rPr>
              <a:t>#42 – Various Colleague Tables</a:t>
            </a:r>
          </a:p>
        </p:txBody>
      </p:sp>
      <p:sp>
        <p:nvSpPr>
          <p:cNvPr id="122" name="Right Arrow 121"/>
          <p:cNvSpPr/>
          <p:nvPr/>
        </p:nvSpPr>
        <p:spPr>
          <a:xfrm rot="20643759">
            <a:off x="2446497" y="4386369"/>
            <a:ext cx="911543" cy="11874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lIns="79223" tIns="39611" rIns="79223" bIns="39611" anchor="ctr"/>
          <a:lstStyle/>
          <a:p>
            <a:pPr algn="ctr">
              <a:defRPr/>
            </a:pPr>
            <a:r>
              <a:rPr lang="en-US" sz="900" dirty="0"/>
              <a:t>Real time</a:t>
            </a:r>
          </a:p>
        </p:txBody>
      </p:sp>
      <p:cxnSp>
        <p:nvCxnSpPr>
          <p:cNvPr id="123" name="Straight Arrow Connector 122"/>
          <p:cNvCxnSpPr/>
          <p:nvPr/>
        </p:nvCxnSpPr>
        <p:spPr>
          <a:xfrm rot="5400000">
            <a:off x="3351822" y="1638168"/>
            <a:ext cx="838412" cy="174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4" name="Straight Arrow Connector 123"/>
          <p:cNvCxnSpPr/>
          <p:nvPr/>
        </p:nvCxnSpPr>
        <p:spPr>
          <a:xfrm rot="5400000">
            <a:off x="3901362" y="1709235"/>
            <a:ext cx="458787" cy="2392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507" name="TextBox 124"/>
          <p:cNvSpPr txBox="1">
            <a:spLocks noChangeArrowheads="1"/>
          </p:cNvSpPr>
          <p:nvPr/>
        </p:nvSpPr>
        <p:spPr bwMode="auto">
          <a:xfrm>
            <a:off x="3794291" y="1612053"/>
            <a:ext cx="653718" cy="326217"/>
          </a:xfrm>
          <a:prstGeom prst="rect">
            <a:avLst/>
          </a:prstGeom>
          <a:noFill/>
          <a:ln w="9525">
            <a:noFill/>
            <a:miter lim="800000"/>
            <a:headEnd/>
            <a:tailEnd/>
          </a:ln>
        </p:spPr>
        <p:txBody>
          <a:bodyPr wrap="none" lIns="79223" tIns="39611" rIns="79223" bIns="39611">
            <a:spAutoFit/>
          </a:bodyPr>
          <a:lstStyle/>
          <a:p>
            <a:pPr algn="ctr"/>
            <a:r>
              <a:rPr lang="en-US" sz="800" dirty="0">
                <a:cs typeface="Arial" charset="0"/>
              </a:rPr>
              <a:t>#43 – STU</a:t>
            </a:r>
          </a:p>
          <a:p>
            <a:pPr algn="ctr"/>
            <a:r>
              <a:rPr lang="en-US" sz="800" dirty="0">
                <a:cs typeface="Arial" charset="0"/>
              </a:rPr>
              <a:t>Roster</a:t>
            </a:r>
          </a:p>
        </p:txBody>
      </p:sp>
      <p:cxnSp>
        <p:nvCxnSpPr>
          <p:cNvPr id="126" name="Straight Connector 125"/>
          <p:cNvCxnSpPr/>
          <p:nvPr/>
        </p:nvCxnSpPr>
        <p:spPr>
          <a:xfrm>
            <a:off x="3831272" y="838412"/>
            <a:ext cx="149653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 name="Straight Arrow Connector 126"/>
          <p:cNvCxnSpPr/>
          <p:nvPr/>
        </p:nvCxnSpPr>
        <p:spPr>
          <a:xfrm rot="5400000">
            <a:off x="5252218" y="914004"/>
            <a:ext cx="152930" cy="174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8" name="Rectangle 127"/>
          <p:cNvSpPr/>
          <p:nvPr/>
        </p:nvSpPr>
        <p:spPr>
          <a:xfrm>
            <a:off x="7483928" y="2743201"/>
            <a:ext cx="419100" cy="228600"/>
          </a:xfrm>
          <a:prstGeom prst="rect">
            <a:avLst/>
          </a:prstGeom>
        </p:spPr>
        <p:style>
          <a:lnRef idx="1">
            <a:schemeClr val="accent6"/>
          </a:lnRef>
          <a:fillRef idx="2">
            <a:schemeClr val="accent6"/>
          </a:fillRef>
          <a:effectRef idx="1">
            <a:schemeClr val="accent6"/>
          </a:effectRef>
          <a:fontRef idx="minor">
            <a:schemeClr val="dk1"/>
          </a:fontRef>
        </p:style>
        <p:txBody>
          <a:bodyPr lIns="79223" tIns="39611" rIns="79223" bIns="39611" anchor="ctr"/>
          <a:lstStyle/>
          <a:p>
            <a:pPr algn="ctr">
              <a:defRPr/>
            </a:pPr>
            <a:r>
              <a:rPr lang="en-US" sz="12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IR</a:t>
            </a:r>
          </a:p>
        </p:txBody>
      </p:sp>
      <p:sp>
        <p:nvSpPr>
          <p:cNvPr id="129" name="Rectangle 128"/>
          <p:cNvSpPr/>
          <p:nvPr/>
        </p:nvSpPr>
        <p:spPr>
          <a:xfrm>
            <a:off x="8262257" y="2743201"/>
            <a:ext cx="598715" cy="228600"/>
          </a:xfrm>
          <a:prstGeom prst="rect">
            <a:avLst/>
          </a:prstGeom>
        </p:spPr>
        <p:style>
          <a:lnRef idx="2">
            <a:schemeClr val="dk1"/>
          </a:lnRef>
          <a:fillRef idx="1">
            <a:schemeClr val="lt1"/>
          </a:fillRef>
          <a:effectRef idx="0">
            <a:schemeClr val="dk1"/>
          </a:effectRef>
          <a:fontRef idx="minor">
            <a:schemeClr val="dk1"/>
          </a:fontRef>
        </p:style>
        <p:txBody>
          <a:bodyPr lIns="79223" tIns="39611" rIns="79223" bIns="39611" anchor="ctr"/>
          <a:lstStyle/>
          <a:p>
            <a:pPr algn="ctr">
              <a:defRPr/>
            </a:pPr>
            <a:r>
              <a:rPr lang="en-US" sz="10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ipeds</a:t>
            </a:r>
          </a:p>
        </p:txBody>
      </p:sp>
      <p:cxnSp>
        <p:nvCxnSpPr>
          <p:cNvPr id="130" name="Straight Arrow Connector 129"/>
          <p:cNvCxnSpPr>
            <a:stCxn id="6" idx="3"/>
            <a:endCxn id="128" idx="1"/>
          </p:cNvCxnSpPr>
          <p:nvPr/>
        </p:nvCxnSpPr>
        <p:spPr>
          <a:xfrm>
            <a:off x="6406992" y="2819295"/>
            <a:ext cx="1077436" cy="3778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1" name="Straight Arrow Connector 130"/>
          <p:cNvCxnSpPr>
            <a:stCxn id="128" idx="3"/>
            <a:endCxn id="129" idx="1"/>
          </p:cNvCxnSpPr>
          <p:nvPr/>
        </p:nvCxnSpPr>
        <p:spPr>
          <a:xfrm>
            <a:off x="7903527" y="2857077"/>
            <a:ext cx="357982" cy="1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0" name="Straight Arrow Connector 159"/>
          <p:cNvCxnSpPr/>
          <p:nvPr/>
        </p:nvCxnSpPr>
        <p:spPr>
          <a:xfrm>
            <a:off x="4281806" y="3526367"/>
            <a:ext cx="3951764" cy="3508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2" name="Straight Arrow Connector 191"/>
          <p:cNvCxnSpPr>
            <a:endCxn id="61" idx="0"/>
          </p:cNvCxnSpPr>
          <p:nvPr/>
        </p:nvCxnSpPr>
        <p:spPr>
          <a:xfrm rot="5400000">
            <a:off x="2943199" y="6347752"/>
            <a:ext cx="1313392" cy="78581"/>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212" name="Rectangle 211"/>
          <p:cNvSpPr/>
          <p:nvPr/>
        </p:nvSpPr>
        <p:spPr>
          <a:xfrm>
            <a:off x="4173745" y="7017579"/>
            <a:ext cx="598715" cy="4572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9223" tIns="39611" rIns="79223" bIns="39611" anchor="ctr"/>
          <a:lstStyle/>
          <a:p>
            <a:pPr algn="ctr">
              <a:defRPr/>
            </a:pPr>
            <a:r>
              <a:rPr lang="en-US" sz="9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pitchFamily="34" charset="0"/>
                <a:cs typeface="Arial" pitchFamily="34" charset="0"/>
              </a:rPr>
              <a:t>HEOP</a:t>
            </a:r>
          </a:p>
          <a:p>
            <a:pPr algn="ctr">
              <a:defRPr/>
            </a:pPr>
            <a:r>
              <a:rPr lang="en-US" sz="9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pitchFamily="34" charset="0"/>
                <a:cs typeface="Arial" pitchFamily="34" charset="0"/>
              </a:rPr>
              <a:t>(NYS)</a:t>
            </a:r>
            <a:endParaRPr lang="en-US" sz="7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pitchFamily="34" charset="0"/>
              <a:cs typeface="Arial" pitchFamily="34" charset="0"/>
            </a:endParaRPr>
          </a:p>
        </p:txBody>
      </p:sp>
      <p:cxnSp>
        <p:nvCxnSpPr>
          <p:cNvPr id="213" name="Straight Arrow Connector 212"/>
          <p:cNvCxnSpPr>
            <a:stCxn id="4" idx="2"/>
            <a:endCxn id="212" idx="0"/>
          </p:cNvCxnSpPr>
          <p:nvPr/>
        </p:nvCxnSpPr>
        <p:spPr>
          <a:xfrm rot="16200000" flipH="1">
            <a:off x="3494299" y="6037157"/>
            <a:ext cx="1302597" cy="6565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sz="4000" b="1" dirty="0" smtClean="0"/>
              <a:t>Data-Based Decision Making</a:t>
            </a:r>
          </a:p>
        </p:txBody>
      </p:sp>
      <p:sp>
        <p:nvSpPr>
          <p:cNvPr id="15363" name="Content Placeholder 2"/>
          <p:cNvSpPr>
            <a:spLocks noGrp="1"/>
          </p:cNvSpPr>
          <p:nvPr>
            <p:ph idx="1"/>
          </p:nvPr>
        </p:nvSpPr>
        <p:spPr/>
        <p:txBody>
          <a:bodyPr/>
          <a:lstStyle/>
          <a:p>
            <a:r>
              <a:rPr lang="en-US" sz="2800" dirty="0" smtClean="0"/>
              <a:t>Rolling out Business Objects reporting tool</a:t>
            </a:r>
          </a:p>
          <a:p>
            <a:r>
              <a:rPr lang="en-US" sz="2800" dirty="0" smtClean="0"/>
              <a:t>Institutional Research reports</a:t>
            </a:r>
          </a:p>
          <a:p>
            <a:r>
              <a:rPr lang="en-US" sz="2800" dirty="0" smtClean="0"/>
              <a:t>Year to year comparisons</a:t>
            </a:r>
          </a:p>
          <a:p>
            <a:r>
              <a:rPr lang="en-US" sz="2800" dirty="0" smtClean="0"/>
              <a:t>Trend analysis</a:t>
            </a:r>
          </a:p>
          <a:p>
            <a:r>
              <a:rPr lang="en-US" sz="2800" dirty="0" smtClean="0"/>
              <a:t>Projections</a:t>
            </a:r>
          </a:p>
          <a:p>
            <a:r>
              <a:rPr lang="en-US" sz="2800" dirty="0" smtClean="0"/>
              <a:t>Dashboards</a:t>
            </a:r>
          </a:p>
          <a:p>
            <a:r>
              <a:rPr lang="en-US" sz="2800" dirty="0" smtClean="0"/>
              <a:t>And there’s a lot more</a:t>
            </a:r>
          </a:p>
          <a:p>
            <a:endParaRPr lang="en-US"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sz="3900" b="1" dirty="0" smtClean="0"/>
              <a:t>So what are we doing to help?</a:t>
            </a:r>
          </a:p>
        </p:txBody>
      </p:sp>
      <p:sp>
        <p:nvSpPr>
          <p:cNvPr id="17411" name="Content Placeholder 2"/>
          <p:cNvSpPr>
            <a:spLocks noGrp="1"/>
          </p:cNvSpPr>
          <p:nvPr>
            <p:ph idx="1"/>
          </p:nvPr>
        </p:nvSpPr>
        <p:spPr/>
        <p:txBody>
          <a:bodyPr/>
          <a:lstStyle/>
          <a:p>
            <a:r>
              <a:rPr lang="en-US" sz="2800" dirty="0" smtClean="0"/>
              <a:t>Data Standards Entry:</a:t>
            </a:r>
          </a:p>
          <a:p>
            <a:pPr lvl="1"/>
            <a:r>
              <a:rPr lang="en-US" sz="2800" dirty="0" smtClean="0"/>
              <a:t>Colleague training for  new employees</a:t>
            </a:r>
          </a:p>
          <a:p>
            <a:r>
              <a:rPr lang="en-US" sz="2800" dirty="0" smtClean="0"/>
              <a:t>Data Standards Maintenance:</a:t>
            </a:r>
          </a:p>
          <a:p>
            <a:pPr lvl="1"/>
            <a:r>
              <a:rPr lang="en-US" sz="2800" dirty="0" smtClean="0"/>
              <a:t>Data Custodian  diagram</a:t>
            </a:r>
          </a:p>
          <a:p>
            <a:pPr lvl="1"/>
            <a:r>
              <a:rPr lang="en-US" sz="2800" dirty="0" smtClean="0"/>
              <a:t>Data Standards Documentation</a:t>
            </a:r>
          </a:p>
          <a:p>
            <a:pPr lvl="1"/>
            <a:r>
              <a:rPr lang="en-US" sz="2800" dirty="0" smtClean="0"/>
              <a:t>Ongoing training</a:t>
            </a:r>
          </a:p>
          <a:p>
            <a:r>
              <a:rPr lang="en-US" sz="2800" dirty="0" smtClean="0"/>
              <a:t>Data Standards Integrity</a:t>
            </a:r>
          </a:p>
          <a:p>
            <a:pPr lvl="1"/>
            <a:r>
              <a:rPr lang="en-US" sz="2800" dirty="0" smtClean="0"/>
              <a:t>Data Checking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nodeType="after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Effect transition="in" filter="box(in)">
                                      <p:cBhvr>
                                        <p:cTn id="7" dur="500"/>
                                        <p:tgtEl>
                                          <p:spTgt spid="17411">
                                            <p:txEl>
                                              <p:pRg st="0" end="0"/>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17411">
                                            <p:txEl>
                                              <p:pRg st="1" end="1"/>
                                            </p:txEl>
                                          </p:spTgt>
                                        </p:tgtEl>
                                        <p:attrNameLst>
                                          <p:attrName>style.visibility</p:attrName>
                                        </p:attrNameLst>
                                      </p:cBhvr>
                                      <p:to>
                                        <p:strVal val="visible"/>
                                      </p:to>
                                    </p:set>
                                    <p:animEffect transition="in" filter="box(in)">
                                      <p:cBhvr>
                                        <p:cTn id="10" dur="500"/>
                                        <p:tgtEl>
                                          <p:spTgt spid="17411">
                                            <p:txEl>
                                              <p:pRg st="1" end="1"/>
                                            </p:txEl>
                                          </p:spTgt>
                                        </p:tgtEl>
                                      </p:cBhvr>
                                    </p:animEffect>
                                  </p:childTnLst>
                                </p:cTn>
                              </p:par>
                            </p:childTnLst>
                          </p:cTn>
                        </p:par>
                        <p:par>
                          <p:cTn id="11" fill="hold">
                            <p:stCondLst>
                              <p:cond delay="500"/>
                            </p:stCondLst>
                            <p:childTnLst>
                              <p:par>
                                <p:cTn id="12" presetID="4" presetClass="entr" presetSubtype="16" fill="hold" nodeType="afterEffect">
                                  <p:stCondLst>
                                    <p:cond delay="0"/>
                                  </p:stCondLst>
                                  <p:childTnLst>
                                    <p:set>
                                      <p:cBhvr>
                                        <p:cTn id="13" dur="1" fill="hold">
                                          <p:stCondLst>
                                            <p:cond delay="0"/>
                                          </p:stCondLst>
                                        </p:cTn>
                                        <p:tgtEl>
                                          <p:spTgt spid="17411">
                                            <p:txEl>
                                              <p:pRg st="2" end="2"/>
                                            </p:txEl>
                                          </p:spTgt>
                                        </p:tgtEl>
                                        <p:attrNameLst>
                                          <p:attrName>style.visibility</p:attrName>
                                        </p:attrNameLst>
                                      </p:cBhvr>
                                      <p:to>
                                        <p:strVal val="visible"/>
                                      </p:to>
                                    </p:set>
                                    <p:animEffect transition="in" filter="box(in)">
                                      <p:cBhvr>
                                        <p:cTn id="14" dur="2000"/>
                                        <p:tgtEl>
                                          <p:spTgt spid="17411">
                                            <p:txEl>
                                              <p:pRg st="2" end="2"/>
                                            </p:txEl>
                                          </p:spTgt>
                                        </p:tgtEl>
                                      </p:cBhvr>
                                    </p:animEffect>
                                  </p:childTnLst>
                                </p:cTn>
                              </p:par>
                              <p:par>
                                <p:cTn id="15" presetID="4" presetClass="entr" presetSubtype="16" fill="hold" nodeType="withEffect">
                                  <p:stCondLst>
                                    <p:cond delay="0"/>
                                  </p:stCondLst>
                                  <p:childTnLst>
                                    <p:set>
                                      <p:cBhvr>
                                        <p:cTn id="16" dur="1" fill="hold">
                                          <p:stCondLst>
                                            <p:cond delay="0"/>
                                          </p:stCondLst>
                                        </p:cTn>
                                        <p:tgtEl>
                                          <p:spTgt spid="17411">
                                            <p:txEl>
                                              <p:pRg st="3" end="3"/>
                                            </p:txEl>
                                          </p:spTgt>
                                        </p:tgtEl>
                                        <p:attrNameLst>
                                          <p:attrName>style.visibility</p:attrName>
                                        </p:attrNameLst>
                                      </p:cBhvr>
                                      <p:to>
                                        <p:strVal val="visible"/>
                                      </p:to>
                                    </p:set>
                                    <p:animEffect transition="in" filter="box(in)">
                                      <p:cBhvr>
                                        <p:cTn id="17" dur="2000"/>
                                        <p:tgtEl>
                                          <p:spTgt spid="17411">
                                            <p:txEl>
                                              <p:pRg st="3" end="3"/>
                                            </p:txEl>
                                          </p:spTgt>
                                        </p:tgtEl>
                                      </p:cBhvr>
                                    </p:animEffect>
                                  </p:childTnLst>
                                </p:cTn>
                              </p:par>
                              <p:par>
                                <p:cTn id="18" presetID="4" presetClass="entr" presetSubtype="16" fill="hold" nodeType="withEffect">
                                  <p:stCondLst>
                                    <p:cond delay="0"/>
                                  </p:stCondLst>
                                  <p:childTnLst>
                                    <p:set>
                                      <p:cBhvr>
                                        <p:cTn id="19" dur="1" fill="hold">
                                          <p:stCondLst>
                                            <p:cond delay="0"/>
                                          </p:stCondLst>
                                        </p:cTn>
                                        <p:tgtEl>
                                          <p:spTgt spid="17411">
                                            <p:txEl>
                                              <p:pRg st="4" end="4"/>
                                            </p:txEl>
                                          </p:spTgt>
                                        </p:tgtEl>
                                        <p:attrNameLst>
                                          <p:attrName>style.visibility</p:attrName>
                                        </p:attrNameLst>
                                      </p:cBhvr>
                                      <p:to>
                                        <p:strVal val="visible"/>
                                      </p:to>
                                    </p:set>
                                    <p:animEffect transition="in" filter="box(in)">
                                      <p:cBhvr>
                                        <p:cTn id="20" dur="2000"/>
                                        <p:tgtEl>
                                          <p:spTgt spid="17411">
                                            <p:txEl>
                                              <p:pRg st="4" end="4"/>
                                            </p:txEl>
                                          </p:spTgt>
                                        </p:tgtEl>
                                      </p:cBhvr>
                                    </p:animEffect>
                                  </p:childTnLst>
                                </p:cTn>
                              </p:par>
                              <p:par>
                                <p:cTn id="21" presetID="4" presetClass="entr" presetSubtype="16" fill="hold" nodeType="withEffect">
                                  <p:stCondLst>
                                    <p:cond delay="0"/>
                                  </p:stCondLst>
                                  <p:childTnLst>
                                    <p:set>
                                      <p:cBhvr>
                                        <p:cTn id="22" dur="1" fill="hold">
                                          <p:stCondLst>
                                            <p:cond delay="0"/>
                                          </p:stCondLst>
                                        </p:cTn>
                                        <p:tgtEl>
                                          <p:spTgt spid="17411">
                                            <p:txEl>
                                              <p:pRg st="5" end="5"/>
                                            </p:txEl>
                                          </p:spTgt>
                                        </p:tgtEl>
                                        <p:attrNameLst>
                                          <p:attrName>style.visibility</p:attrName>
                                        </p:attrNameLst>
                                      </p:cBhvr>
                                      <p:to>
                                        <p:strVal val="visible"/>
                                      </p:to>
                                    </p:set>
                                    <p:animEffect transition="in" filter="box(in)">
                                      <p:cBhvr>
                                        <p:cTn id="23" dur="2000"/>
                                        <p:tgtEl>
                                          <p:spTgt spid="17411">
                                            <p:txEl>
                                              <p:pRg st="5" end="5"/>
                                            </p:txEl>
                                          </p:spTgt>
                                        </p:tgtEl>
                                      </p:cBhvr>
                                    </p:animEffect>
                                  </p:childTnLst>
                                </p:cTn>
                              </p:par>
                            </p:childTnLst>
                          </p:cTn>
                        </p:par>
                        <p:par>
                          <p:cTn id="24" fill="hold">
                            <p:stCondLst>
                              <p:cond delay="2500"/>
                            </p:stCondLst>
                            <p:childTnLst>
                              <p:par>
                                <p:cTn id="25" presetID="4" presetClass="entr" presetSubtype="16" fill="hold" nodeType="afterEffect">
                                  <p:stCondLst>
                                    <p:cond delay="0"/>
                                  </p:stCondLst>
                                  <p:childTnLst>
                                    <p:set>
                                      <p:cBhvr>
                                        <p:cTn id="26" dur="1" fill="hold">
                                          <p:stCondLst>
                                            <p:cond delay="0"/>
                                          </p:stCondLst>
                                        </p:cTn>
                                        <p:tgtEl>
                                          <p:spTgt spid="17411">
                                            <p:txEl>
                                              <p:pRg st="6" end="6"/>
                                            </p:txEl>
                                          </p:spTgt>
                                        </p:tgtEl>
                                        <p:attrNameLst>
                                          <p:attrName>style.visibility</p:attrName>
                                        </p:attrNameLst>
                                      </p:cBhvr>
                                      <p:to>
                                        <p:strVal val="visible"/>
                                      </p:to>
                                    </p:set>
                                    <p:animEffect transition="in" filter="box(in)">
                                      <p:cBhvr>
                                        <p:cTn id="27" dur="1000"/>
                                        <p:tgtEl>
                                          <p:spTgt spid="17411">
                                            <p:txEl>
                                              <p:pRg st="6" end="6"/>
                                            </p:txEl>
                                          </p:spTgt>
                                        </p:tgtEl>
                                      </p:cBhvr>
                                    </p:animEffect>
                                  </p:childTnLst>
                                </p:cTn>
                              </p:par>
                              <p:par>
                                <p:cTn id="28" presetID="4" presetClass="entr" presetSubtype="16" fill="hold" nodeType="withEffect">
                                  <p:stCondLst>
                                    <p:cond delay="0"/>
                                  </p:stCondLst>
                                  <p:childTnLst>
                                    <p:set>
                                      <p:cBhvr>
                                        <p:cTn id="29" dur="1" fill="hold">
                                          <p:stCondLst>
                                            <p:cond delay="0"/>
                                          </p:stCondLst>
                                        </p:cTn>
                                        <p:tgtEl>
                                          <p:spTgt spid="17411">
                                            <p:txEl>
                                              <p:pRg st="7" end="7"/>
                                            </p:txEl>
                                          </p:spTgt>
                                        </p:tgtEl>
                                        <p:attrNameLst>
                                          <p:attrName>style.visibility</p:attrName>
                                        </p:attrNameLst>
                                      </p:cBhvr>
                                      <p:to>
                                        <p:strVal val="visible"/>
                                      </p:to>
                                    </p:set>
                                    <p:animEffect transition="in" filter="box(in)">
                                      <p:cBhvr>
                                        <p:cTn id="30" dur="1000"/>
                                        <p:tgtEl>
                                          <p:spTgt spid="1741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754380" y="1554480"/>
            <a:ext cx="8465820" cy="2072640"/>
          </a:xfrm>
        </p:spPr>
        <p:txBody>
          <a:bodyPr/>
          <a:lstStyle/>
          <a:p>
            <a:pPr eaLnBrk="1" hangingPunct="1">
              <a:defRPr/>
            </a:pPr>
            <a:r>
              <a:rPr lang="en-US" sz="4500" i="1" dirty="0" smtClean="0"/>
              <a:t>Data Security</a:t>
            </a:r>
            <a:r>
              <a:rPr lang="en-US" sz="4500" dirty="0" smtClean="0"/>
              <a:t/>
            </a:r>
            <a:br>
              <a:rPr lang="en-US" sz="4500" dirty="0" smtClean="0"/>
            </a:br>
            <a:endParaRPr lang="en-US" sz="4500" dirty="0" smtClean="0"/>
          </a:p>
        </p:txBody>
      </p:sp>
      <p:sp>
        <p:nvSpPr>
          <p:cNvPr id="18435" name="Subtitle 2"/>
          <p:cNvSpPr>
            <a:spLocks noGrp="1"/>
          </p:cNvSpPr>
          <p:nvPr>
            <p:ph type="subTitle" idx="1"/>
          </p:nvPr>
        </p:nvSpPr>
        <p:spPr>
          <a:xfrm>
            <a:off x="586740" y="3659505"/>
            <a:ext cx="8640445" cy="1986280"/>
          </a:xfrm>
        </p:spPr>
        <p:txBody>
          <a:bodyPr/>
          <a:lstStyle/>
          <a:p>
            <a:endParaRPr lang="en-US" dirty="0" smtClean="0"/>
          </a:p>
          <a:p>
            <a:pPr eaLnBrk="1" hangingPunct="1"/>
            <a:endParaRPr lang="en-US" dirty="0" smtClean="0"/>
          </a:p>
        </p:txBody>
      </p:sp>
      <p:pic>
        <p:nvPicPr>
          <p:cNvPr id="1026" name="Picture 2"/>
          <p:cNvPicPr>
            <a:picLocks noChangeAspect="1" noChangeArrowheads="1"/>
          </p:cNvPicPr>
          <p:nvPr/>
        </p:nvPicPr>
        <p:blipFill>
          <a:blip r:embed="rId3" cstate="print"/>
          <a:srcRect/>
          <a:stretch>
            <a:fillRect/>
          </a:stretch>
        </p:blipFill>
        <p:spPr bwMode="auto">
          <a:xfrm>
            <a:off x="989547" y="3200400"/>
            <a:ext cx="7784339" cy="25908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754380" y="1554480"/>
            <a:ext cx="8465820" cy="2072640"/>
          </a:xfrm>
        </p:spPr>
        <p:txBody>
          <a:bodyPr/>
          <a:lstStyle/>
          <a:p>
            <a:pPr eaLnBrk="1" hangingPunct="1">
              <a:defRPr/>
            </a:pPr>
            <a:r>
              <a:rPr lang="en-US" sz="4500" i="1" dirty="0" smtClean="0"/>
              <a:t>Data Security</a:t>
            </a:r>
            <a:r>
              <a:rPr lang="en-US" sz="4500" dirty="0" smtClean="0"/>
              <a:t/>
            </a:r>
            <a:br>
              <a:rPr lang="en-US" sz="4500" dirty="0" smtClean="0"/>
            </a:br>
            <a:endParaRPr lang="en-US" sz="4500" dirty="0" smtClean="0"/>
          </a:p>
        </p:txBody>
      </p:sp>
      <p:sp>
        <p:nvSpPr>
          <p:cNvPr id="18435" name="Subtitle 2"/>
          <p:cNvSpPr>
            <a:spLocks noGrp="1"/>
          </p:cNvSpPr>
          <p:nvPr>
            <p:ph type="subTitle" idx="1"/>
          </p:nvPr>
        </p:nvSpPr>
        <p:spPr>
          <a:xfrm>
            <a:off x="586740" y="3659505"/>
            <a:ext cx="8640445" cy="1986280"/>
          </a:xfrm>
        </p:spPr>
        <p:txBody>
          <a:bodyPr/>
          <a:lstStyle/>
          <a:p>
            <a:pPr algn="r" eaLnBrk="1" hangingPunct="1"/>
            <a:r>
              <a:rPr lang="en-US" dirty="0" smtClean="0"/>
              <a:t>Reputation</a:t>
            </a:r>
          </a:p>
          <a:p>
            <a:pPr algn="r" eaLnBrk="1" hangingPunct="1"/>
            <a:r>
              <a:rPr lang="en-US" dirty="0" smtClean="0"/>
              <a:t>Security Best Practices</a:t>
            </a:r>
          </a:p>
          <a:p>
            <a:pPr algn="r"/>
            <a:r>
              <a:rPr lang="en-US" dirty="0" smtClean="0"/>
              <a:t>Legal obligation to protect data</a:t>
            </a:r>
          </a:p>
          <a:p>
            <a:endParaRPr lang="en-US" dirty="0" smtClean="0"/>
          </a:p>
          <a:p>
            <a:pPr eaLnBrk="1" hangingPunct="1"/>
            <a:endParaRPr lang="en-US"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algn="ctr" eaLnBrk="1" hangingPunct="1"/>
            <a:r>
              <a:rPr lang="en-US" sz="3900" b="1" dirty="0" smtClean="0"/>
              <a:t>Protecting the Data</a:t>
            </a:r>
          </a:p>
        </p:txBody>
      </p:sp>
      <p:sp>
        <p:nvSpPr>
          <p:cNvPr id="6147" name="Content Placeholder 2"/>
          <p:cNvSpPr>
            <a:spLocks noGrp="1"/>
          </p:cNvSpPr>
          <p:nvPr>
            <p:ph idx="1"/>
          </p:nvPr>
        </p:nvSpPr>
        <p:spPr/>
        <p:txBody>
          <a:bodyPr/>
          <a:lstStyle/>
          <a:p>
            <a:pPr>
              <a:buFont typeface="Wingdings 2" pitchFamily="18" charset="2"/>
              <a:buNone/>
            </a:pPr>
            <a:r>
              <a:rPr lang="en-US" sz="2800" dirty="0" smtClean="0"/>
              <a:t>To start, let us think about the things currently happening in our world:</a:t>
            </a:r>
          </a:p>
          <a:p>
            <a:r>
              <a:rPr lang="en-US" sz="2800" dirty="0" smtClean="0"/>
              <a:t>Security breaches are happening almost every day.</a:t>
            </a:r>
          </a:p>
          <a:p>
            <a:r>
              <a:rPr lang="en-US" sz="2800" dirty="0" smtClean="0"/>
              <a:t>Reputation is the first thing to be impacted when a breach occurs.</a:t>
            </a:r>
          </a:p>
          <a:p>
            <a:r>
              <a:rPr lang="en-US" sz="2800" dirty="0" smtClean="0"/>
              <a:t>States are reacting to public outcry by passing laws for more stringent and proactive security measures.</a:t>
            </a:r>
          </a:p>
          <a:p>
            <a:r>
              <a:rPr lang="en-US" sz="2800" dirty="0" smtClean="0"/>
              <a:t>Stress increases on already stretched compliance resources.</a:t>
            </a:r>
          </a:p>
          <a:p>
            <a:r>
              <a:rPr lang="en-US" sz="2800" dirty="0" smtClean="0"/>
              <a:t>The cost of recovering from a breach will be expensive.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fade">
                                      <p:cBhvr>
                                        <p:cTn id="7" dur="2000"/>
                                        <p:tgtEl>
                                          <p:spTgt spid="6147">
                                            <p:txEl>
                                              <p:pRg st="0" end="0"/>
                                            </p:txEl>
                                          </p:spTgt>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6147">
                                            <p:txEl>
                                              <p:pRg st="1" end="1"/>
                                            </p:txEl>
                                          </p:spTgt>
                                        </p:tgtEl>
                                        <p:attrNameLst>
                                          <p:attrName>style.visibility</p:attrName>
                                        </p:attrNameLst>
                                      </p:cBhvr>
                                      <p:to>
                                        <p:strVal val="visible"/>
                                      </p:to>
                                    </p:set>
                                    <p:animEffect transition="in" filter="fade">
                                      <p:cBhvr>
                                        <p:cTn id="11" dur="2000"/>
                                        <p:tgtEl>
                                          <p:spTgt spid="6147">
                                            <p:txEl>
                                              <p:pRg st="1" end="1"/>
                                            </p:txEl>
                                          </p:spTgt>
                                        </p:tgtEl>
                                      </p:cBhvr>
                                    </p:animEffect>
                                  </p:childTnLst>
                                </p:cTn>
                              </p:par>
                            </p:childTnLst>
                          </p:cTn>
                        </p:par>
                        <p:par>
                          <p:cTn id="12" fill="hold">
                            <p:stCondLst>
                              <p:cond delay="4000"/>
                            </p:stCondLst>
                            <p:childTnLst>
                              <p:par>
                                <p:cTn id="13" presetID="10" presetClass="entr" presetSubtype="0" fill="hold" grpId="0" nodeType="afterEffect">
                                  <p:stCondLst>
                                    <p:cond delay="0"/>
                                  </p:stCondLst>
                                  <p:childTnLst>
                                    <p:set>
                                      <p:cBhvr>
                                        <p:cTn id="14" dur="1" fill="hold">
                                          <p:stCondLst>
                                            <p:cond delay="0"/>
                                          </p:stCondLst>
                                        </p:cTn>
                                        <p:tgtEl>
                                          <p:spTgt spid="6147">
                                            <p:txEl>
                                              <p:pRg st="2" end="2"/>
                                            </p:txEl>
                                          </p:spTgt>
                                        </p:tgtEl>
                                        <p:attrNameLst>
                                          <p:attrName>style.visibility</p:attrName>
                                        </p:attrNameLst>
                                      </p:cBhvr>
                                      <p:to>
                                        <p:strVal val="visible"/>
                                      </p:to>
                                    </p:set>
                                    <p:animEffect transition="in" filter="fade">
                                      <p:cBhvr>
                                        <p:cTn id="15" dur="2000"/>
                                        <p:tgtEl>
                                          <p:spTgt spid="6147">
                                            <p:txEl>
                                              <p:pRg st="2" end="2"/>
                                            </p:txEl>
                                          </p:spTgt>
                                        </p:tgtEl>
                                      </p:cBhvr>
                                    </p:animEffect>
                                  </p:childTnLst>
                                </p:cTn>
                              </p:par>
                            </p:childTnLst>
                          </p:cTn>
                        </p:par>
                        <p:par>
                          <p:cTn id="16" fill="hold">
                            <p:stCondLst>
                              <p:cond delay="6000"/>
                            </p:stCondLst>
                            <p:childTnLst>
                              <p:par>
                                <p:cTn id="17" presetID="10" presetClass="entr" presetSubtype="0" fill="hold" grpId="0" nodeType="afterEffect">
                                  <p:stCondLst>
                                    <p:cond delay="0"/>
                                  </p:stCondLst>
                                  <p:childTnLst>
                                    <p:set>
                                      <p:cBhvr>
                                        <p:cTn id="18" dur="1" fill="hold">
                                          <p:stCondLst>
                                            <p:cond delay="0"/>
                                          </p:stCondLst>
                                        </p:cTn>
                                        <p:tgtEl>
                                          <p:spTgt spid="6147">
                                            <p:txEl>
                                              <p:pRg st="3" end="3"/>
                                            </p:txEl>
                                          </p:spTgt>
                                        </p:tgtEl>
                                        <p:attrNameLst>
                                          <p:attrName>style.visibility</p:attrName>
                                        </p:attrNameLst>
                                      </p:cBhvr>
                                      <p:to>
                                        <p:strVal val="visible"/>
                                      </p:to>
                                    </p:set>
                                    <p:animEffect transition="in" filter="fade">
                                      <p:cBhvr>
                                        <p:cTn id="19" dur="2000"/>
                                        <p:tgtEl>
                                          <p:spTgt spid="6147">
                                            <p:txEl>
                                              <p:pRg st="3" end="3"/>
                                            </p:txEl>
                                          </p:spTgt>
                                        </p:tgtEl>
                                      </p:cBhvr>
                                    </p:animEffect>
                                  </p:childTnLst>
                                </p:cTn>
                              </p:par>
                            </p:childTnLst>
                          </p:cTn>
                        </p:par>
                        <p:par>
                          <p:cTn id="20" fill="hold">
                            <p:stCondLst>
                              <p:cond delay="8000"/>
                            </p:stCondLst>
                            <p:childTnLst>
                              <p:par>
                                <p:cTn id="21" presetID="10" presetClass="entr" presetSubtype="0" fill="hold" grpId="0" nodeType="afterEffect">
                                  <p:stCondLst>
                                    <p:cond delay="0"/>
                                  </p:stCondLst>
                                  <p:childTnLst>
                                    <p:set>
                                      <p:cBhvr>
                                        <p:cTn id="22" dur="1" fill="hold">
                                          <p:stCondLst>
                                            <p:cond delay="0"/>
                                          </p:stCondLst>
                                        </p:cTn>
                                        <p:tgtEl>
                                          <p:spTgt spid="6147">
                                            <p:txEl>
                                              <p:pRg st="4" end="4"/>
                                            </p:txEl>
                                          </p:spTgt>
                                        </p:tgtEl>
                                        <p:attrNameLst>
                                          <p:attrName>style.visibility</p:attrName>
                                        </p:attrNameLst>
                                      </p:cBhvr>
                                      <p:to>
                                        <p:strVal val="visible"/>
                                      </p:to>
                                    </p:set>
                                    <p:animEffect transition="in" filter="fade">
                                      <p:cBhvr>
                                        <p:cTn id="23" dur="2000"/>
                                        <p:tgtEl>
                                          <p:spTgt spid="6147">
                                            <p:txEl>
                                              <p:pRg st="4" end="4"/>
                                            </p:txEl>
                                          </p:spTgt>
                                        </p:tgtEl>
                                      </p:cBhvr>
                                    </p:animEffect>
                                  </p:childTnLst>
                                </p:cTn>
                              </p:par>
                            </p:childTnLst>
                          </p:cTn>
                        </p:par>
                        <p:par>
                          <p:cTn id="24" fill="hold">
                            <p:stCondLst>
                              <p:cond delay="10000"/>
                            </p:stCondLst>
                            <p:childTnLst>
                              <p:par>
                                <p:cTn id="25" presetID="10" presetClass="entr" presetSubtype="0" fill="hold" grpId="0" nodeType="afterEffect">
                                  <p:stCondLst>
                                    <p:cond delay="0"/>
                                  </p:stCondLst>
                                  <p:childTnLst>
                                    <p:set>
                                      <p:cBhvr>
                                        <p:cTn id="26" dur="1" fill="hold">
                                          <p:stCondLst>
                                            <p:cond delay="0"/>
                                          </p:stCondLst>
                                        </p:cTn>
                                        <p:tgtEl>
                                          <p:spTgt spid="6147">
                                            <p:txEl>
                                              <p:pRg st="5" end="5"/>
                                            </p:txEl>
                                          </p:spTgt>
                                        </p:tgtEl>
                                        <p:attrNameLst>
                                          <p:attrName>style.visibility</p:attrName>
                                        </p:attrNameLst>
                                      </p:cBhvr>
                                      <p:to>
                                        <p:strVal val="visible"/>
                                      </p:to>
                                    </p:set>
                                    <p:animEffect transition="in" filter="fade">
                                      <p:cBhvr>
                                        <p:cTn id="27" dur="2000"/>
                                        <p:tgtEl>
                                          <p:spTgt spid="614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sz="3600" dirty="0" smtClean="0">
                <a:ea typeface="ＭＳ Ｐゴシック"/>
                <a:cs typeface="ＭＳ Ｐゴシック"/>
              </a:rPr>
              <a:t>What does “Ethical” mean?</a:t>
            </a:r>
          </a:p>
        </p:txBody>
      </p:sp>
      <p:pic>
        <p:nvPicPr>
          <p:cNvPr id="6147" name="Picture 3"/>
          <p:cNvPicPr>
            <a:picLocks noGrp="1" noChangeAspect="1" noChangeArrowheads="1"/>
          </p:cNvPicPr>
          <p:nvPr>
            <p:ph idx="1"/>
          </p:nvPr>
        </p:nvPicPr>
        <p:blipFill>
          <a:blip r:embed="rId2" cstate="print"/>
          <a:srcRect/>
          <a:stretch>
            <a:fillRect/>
          </a:stretch>
        </p:blipFill>
        <p:spPr>
          <a:xfrm>
            <a:off x="818992" y="3108960"/>
            <a:ext cx="8149748" cy="2700550"/>
          </a:xfr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t>Data Security – it’s all about the desktop</a:t>
            </a:r>
            <a:r>
              <a:rPr lang="en-US" b="1" dirty="0" smtClean="0"/>
              <a:t/>
            </a:r>
            <a:br>
              <a:rPr lang="en-US" b="1" dirty="0" smtClean="0"/>
            </a:br>
            <a:endParaRPr lang="en-US" dirty="0"/>
          </a:p>
        </p:txBody>
      </p:sp>
      <p:sp>
        <p:nvSpPr>
          <p:cNvPr id="3" name="Content Placeholder 2"/>
          <p:cNvSpPr>
            <a:spLocks noGrp="1"/>
          </p:cNvSpPr>
          <p:nvPr>
            <p:ph idx="1"/>
          </p:nvPr>
        </p:nvSpPr>
        <p:spPr>
          <a:xfrm>
            <a:off x="503238" y="1066800"/>
            <a:ext cx="9051925" cy="5876925"/>
          </a:xfrm>
        </p:spPr>
        <p:txBody>
          <a:bodyPr/>
          <a:lstStyle/>
          <a:p>
            <a:r>
              <a:rPr lang="en-US" i="1" dirty="0" smtClean="0"/>
              <a:t> </a:t>
            </a:r>
            <a:r>
              <a:rPr lang="en-US" sz="2800" i="1" dirty="0" smtClean="0"/>
              <a:t>“Since 2008, higher education institutions have experienced a staggering 158 data breaches resulting in over 2.3 million reported records compromised. In 2009 alone there were 57 reported data breaches, and year to date through July of 2010, there have already been 32 breaches. </a:t>
            </a:r>
            <a:endParaRPr lang="en-US" sz="2800" dirty="0" smtClean="0"/>
          </a:p>
          <a:p>
            <a:r>
              <a:rPr lang="en-US" sz="2800" i="1" dirty="0" smtClean="0"/>
              <a:t>Considering that most breaches are not reported until well after the fact, 2010 is on pace to surpass the 2009 breach totals. So the question is: Are higher education institutions familiarizing themselves with the threats and regulations, and costs associated with protecting sensitive data? And are they being as diligent as necessary to protect that data? “		</a:t>
            </a:r>
            <a:r>
              <a:rPr lang="en-US" sz="2800" dirty="0" smtClean="0"/>
              <a:t>Alex Rothacker</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1000"/>
                                        <p:tgtEl>
                                          <p:spTgt spid="3">
                                            <p:txEl>
                                              <p:pRg st="0" end="0"/>
                                            </p:txEl>
                                          </p:spTgt>
                                        </p:tgtEl>
                                      </p:cBhvr>
                                    </p:animEffect>
                                  </p:childTnLst>
                                </p:cTn>
                              </p:par>
                            </p:childTnLst>
                          </p:cTn>
                        </p:par>
                        <p:par>
                          <p:cTn id="8" fill="hold">
                            <p:stCondLst>
                              <p:cond delay="1000"/>
                            </p:stCondLst>
                            <p:childTnLst>
                              <p:par>
                                <p:cTn id="9" presetID="4" presetClass="entr" presetSubtype="16"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box(in)">
                                      <p:cBhvr>
                                        <p:cTn id="11"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797966"/>
            <a:ext cx="9136380" cy="670154"/>
          </a:xfrm>
        </p:spPr>
        <p:txBody>
          <a:bodyPr>
            <a:noAutofit/>
          </a:bodyPr>
          <a:lstStyle/>
          <a:p>
            <a:pPr>
              <a:defRPr/>
            </a:pPr>
            <a:r>
              <a:rPr lang="en-US" sz="4000" b="1" dirty="0" smtClean="0"/>
              <a:t>Data breaches at educational </a:t>
            </a:r>
            <a:r>
              <a:rPr lang="en-US" sz="4000" b="1" dirty="0"/>
              <a:t>i</a:t>
            </a:r>
            <a:r>
              <a:rPr lang="en-US" sz="4000" b="1" dirty="0" smtClean="0"/>
              <a:t>nstitutions</a:t>
            </a:r>
            <a:endParaRPr lang="en-US" sz="4000" b="1" dirty="0"/>
          </a:p>
        </p:txBody>
      </p:sp>
      <p:graphicFrame>
        <p:nvGraphicFramePr>
          <p:cNvPr id="5" name="Chart 4"/>
          <p:cNvGraphicFramePr/>
          <p:nvPr/>
        </p:nvGraphicFramePr>
        <p:xfrm>
          <a:off x="673983" y="1295401"/>
          <a:ext cx="8797677" cy="5438564"/>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p:cNvSpPr txBox="1"/>
          <p:nvPr/>
        </p:nvSpPr>
        <p:spPr>
          <a:xfrm>
            <a:off x="3520440" y="6995160"/>
            <a:ext cx="3017520" cy="579931"/>
          </a:xfrm>
          <a:prstGeom prst="rect">
            <a:avLst/>
          </a:prstGeom>
          <a:noFill/>
        </p:spPr>
        <p:txBody>
          <a:bodyPr lIns="101882" tIns="50941" rIns="101882" bIns="50941">
            <a:spAutoFit/>
          </a:bodyPr>
          <a:lstStyle/>
          <a:p>
            <a:pPr algn="ctr">
              <a:defRPr/>
            </a:pPr>
            <a:r>
              <a:rPr lang="en-US" sz="1300" dirty="0">
                <a:solidFill>
                  <a:schemeClr val="accent2">
                    <a:lumMod val="90000"/>
                    <a:lumOff val="10000"/>
                  </a:schemeClr>
                </a:solidFill>
                <a:latin typeface="Arial" pitchFamily="34" charset="0"/>
                <a:ea typeface="ＭＳ Ｐゴシック"/>
                <a:cs typeface="ＭＳ Ｐゴシック"/>
              </a:rPr>
              <a:t>http://www.adamdodge.com/esi/</a:t>
            </a:r>
          </a:p>
          <a:p>
            <a:pPr algn="ctr">
              <a:defRPr/>
            </a:pPr>
            <a:endParaRPr lang="en-US" dirty="0">
              <a:latin typeface="Arial" pitchFamily="34" charset="0"/>
              <a:ea typeface="ＭＳ Ｐゴシック"/>
              <a:cs typeface="ＭＳ Ｐゴシック"/>
            </a:endParaRPr>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797966"/>
            <a:ext cx="9136380" cy="670154"/>
          </a:xfrm>
        </p:spPr>
        <p:txBody>
          <a:bodyPr>
            <a:noAutofit/>
          </a:bodyPr>
          <a:lstStyle/>
          <a:p>
            <a:pPr>
              <a:defRPr/>
            </a:pPr>
            <a:r>
              <a:rPr lang="en-US" sz="4000" b="1" dirty="0" smtClean="0"/>
              <a:t>Data breaches at educational institutions</a:t>
            </a:r>
            <a:endParaRPr lang="en-US" sz="4000" b="1" dirty="0"/>
          </a:p>
        </p:txBody>
      </p:sp>
      <p:pic>
        <p:nvPicPr>
          <p:cNvPr id="6" name="Picture 5"/>
          <p:cNvPicPr>
            <a:picLocks noChangeAspect="1"/>
          </p:cNvPicPr>
          <p:nvPr/>
        </p:nvPicPr>
        <p:blipFill>
          <a:blip r:embed="rId2" cstate="print"/>
          <a:stretch>
            <a:fillRect/>
          </a:stretch>
        </p:blipFill>
        <p:spPr>
          <a:xfrm>
            <a:off x="419100" y="1554481"/>
            <a:ext cx="8664893" cy="4926118"/>
          </a:xfrm>
          <a:prstGeom prst="rect">
            <a:avLst/>
          </a:prstGeom>
          <a:ln>
            <a:noFill/>
          </a:ln>
          <a:effectLst>
            <a:outerShdw blurRad="50800" dist="38100" dir="2700000" algn="tl" rotWithShape="0">
              <a:srgbClr val="000000">
                <a:alpha val="43000"/>
              </a:srgbClr>
            </a:outerShdw>
          </a:effectLst>
        </p:spPr>
      </p:pic>
      <p:sp>
        <p:nvSpPr>
          <p:cNvPr id="7" name="TextBox 6"/>
          <p:cNvSpPr txBox="1"/>
          <p:nvPr/>
        </p:nvSpPr>
        <p:spPr>
          <a:xfrm>
            <a:off x="3520440" y="6971772"/>
            <a:ext cx="3017520" cy="579931"/>
          </a:xfrm>
          <a:prstGeom prst="rect">
            <a:avLst/>
          </a:prstGeom>
          <a:noFill/>
        </p:spPr>
        <p:txBody>
          <a:bodyPr lIns="101882" tIns="50941" rIns="101882" bIns="50941">
            <a:spAutoFit/>
          </a:bodyPr>
          <a:lstStyle/>
          <a:p>
            <a:pPr algn="ctr">
              <a:defRPr/>
            </a:pPr>
            <a:r>
              <a:rPr lang="en-US" sz="1300" dirty="0">
                <a:solidFill>
                  <a:schemeClr val="accent2">
                    <a:lumMod val="90000"/>
                    <a:lumOff val="10000"/>
                  </a:schemeClr>
                </a:solidFill>
                <a:latin typeface="Arial" pitchFamily="34" charset="0"/>
                <a:ea typeface="ＭＳ Ｐゴシック"/>
                <a:cs typeface="ＭＳ Ｐゴシック"/>
              </a:rPr>
              <a:t>http://www.adamdodge.com/esi/</a:t>
            </a:r>
          </a:p>
          <a:p>
            <a:pPr algn="ctr">
              <a:defRPr/>
            </a:pPr>
            <a:endParaRPr lang="en-US" dirty="0">
              <a:latin typeface="Arial" pitchFamily="34" charset="0"/>
              <a:ea typeface="ＭＳ Ｐゴシック"/>
              <a:cs typeface="ＭＳ Ｐゴシック"/>
            </a:endParaRPr>
          </a:p>
        </p:txBody>
      </p:sp>
      <p:sp>
        <p:nvSpPr>
          <p:cNvPr id="21509" name="TextBox 4"/>
          <p:cNvSpPr txBox="1">
            <a:spLocks noChangeArrowheads="1"/>
          </p:cNvSpPr>
          <p:nvPr/>
        </p:nvSpPr>
        <p:spPr bwMode="auto">
          <a:xfrm>
            <a:off x="2456974" y="5768128"/>
            <a:ext cx="915035" cy="296863"/>
          </a:xfrm>
          <a:prstGeom prst="rect">
            <a:avLst/>
          </a:prstGeom>
          <a:solidFill>
            <a:schemeClr val="bg1"/>
          </a:solidFill>
          <a:ln w="9525">
            <a:noFill/>
            <a:miter lim="800000"/>
            <a:headEnd/>
            <a:tailEnd/>
          </a:ln>
        </p:spPr>
        <p:txBody>
          <a:bodyPr lIns="101882" tIns="50941" rIns="101882" bIns="50941">
            <a:spAutoFit/>
          </a:bodyPr>
          <a:lstStyle/>
          <a:p>
            <a:r>
              <a:rPr lang="en-US" sz="1200" i="1" dirty="0">
                <a:solidFill>
                  <a:schemeClr val="tx2"/>
                </a:solidFill>
              </a:rPr>
              <a:t>[Financial]</a:t>
            </a:r>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1986280"/>
            <a:ext cx="9052560" cy="5181600"/>
          </a:xfrm>
        </p:spPr>
        <p:txBody>
          <a:bodyPr>
            <a:normAutofit/>
          </a:bodyPr>
          <a:lstStyle/>
          <a:p>
            <a:pPr marL="305647" indent="-305647" eaLnBrk="1" fontAlgn="auto" hangingPunct="1">
              <a:spcAft>
                <a:spcPts val="0"/>
              </a:spcAft>
              <a:buClr>
                <a:schemeClr val="accent3"/>
              </a:buClr>
              <a:buFont typeface="Wingdings 2"/>
              <a:buChar char=""/>
              <a:defRPr/>
            </a:pPr>
            <a:r>
              <a:rPr lang="en-US" sz="2800" dirty="0" smtClean="0"/>
              <a:t>This annual survey conducted by the world’s largest public relations firm specifically addresses what consumers will do when there is no trust. 77% of the U.S. respondents said they would refuse to buy products or services from a company they do not trust.</a:t>
            </a:r>
          </a:p>
          <a:p>
            <a:pPr marL="305647" indent="-305647" eaLnBrk="1" fontAlgn="auto" hangingPunct="1">
              <a:spcAft>
                <a:spcPts val="0"/>
              </a:spcAft>
              <a:buClr>
                <a:schemeClr val="accent3"/>
              </a:buClr>
              <a:buFont typeface="Wingdings 2"/>
              <a:buChar char=""/>
              <a:defRPr/>
            </a:pPr>
            <a:r>
              <a:rPr lang="en-US" sz="2800" dirty="0" smtClean="0"/>
              <a:t>Security is never going to be 100% reliable. No matter how much money you spend, “they” can get in. If that’s the case, it’s possible the public may give you some sympathy. The public is less forgiving when they find out that the breach was caused by carelessness or plain stupidity.</a:t>
            </a:r>
            <a:endParaRPr lang="en-US" sz="2800" dirty="0" smtClean="0">
              <a:ea typeface="+mn-ea"/>
              <a:cs typeface="+mn-cs"/>
            </a:endParaRPr>
          </a:p>
        </p:txBody>
      </p:sp>
      <p:sp>
        <p:nvSpPr>
          <p:cNvPr id="22531" name="TextBox 3"/>
          <p:cNvSpPr txBox="1">
            <a:spLocks noChangeArrowheads="1"/>
          </p:cNvSpPr>
          <p:nvPr/>
        </p:nvSpPr>
        <p:spPr bwMode="auto">
          <a:xfrm>
            <a:off x="838200" y="690880"/>
            <a:ext cx="8046720" cy="379876"/>
          </a:xfrm>
          <a:prstGeom prst="rect">
            <a:avLst/>
          </a:prstGeom>
          <a:noFill/>
          <a:ln w="9525">
            <a:noFill/>
            <a:miter lim="800000"/>
            <a:headEnd/>
            <a:tailEnd/>
          </a:ln>
        </p:spPr>
        <p:txBody>
          <a:bodyPr lIns="101882" tIns="50941" rIns="101882" bIns="50941">
            <a:spAutoFit/>
          </a:bodyPr>
          <a:lstStyle/>
          <a:p>
            <a:endParaRPr lang="en-US" dirty="0"/>
          </a:p>
        </p:txBody>
      </p:sp>
      <p:sp>
        <p:nvSpPr>
          <p:cNvPr id="6" name="TextBox 5"/>
          <p:cNvSpPr txBox="1"/>
          <p:nvPr/>
        </p:nvSpPr>
        <p:spPr>
          <a:xfrm>
            <a:off x="502920" y="863601"/>
            <a:ext cx="9052560" cy="732261"/>
          </a:xfrm>
          <a:prstGeom prst="rect">
            <a:avLst/>
          </a:prstGeom>
          <a:noFill/>
        </p:spPr>
        <p:txBody>
          <a:bodyPr lIns="101882" tIns="50941" rIns="101882" bIns="50941">
            <a:spAutoFit/>
          </a:bodyPr>
          <a:lstStyle/>
          <a:p>
            <a:pPr>
              <a:defRPr/>
            </a:pPr>
            <a:r>
              <a:rPr lang="en-US" sz="4000" b="1" dirty="0">
                <a:latin typeface="+mj-lt"/>
                <a:ea typeface="ＭＳ Ｐゴシック"/>
                <a:cs typeface="ＭＳ Ｐゴシック"/>
              </a:rPr>
              <a:t>The Edelman Trust Barometer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par>
                          <p:cTn id="8" fill="hold">
                            <p:stCondLst>
                              <p:cond delay="2000"/>
                            </p:stCondLst>
                            <p:childTnLst>
                              <p:par>
                                <p:cTn id="9" presetID="10" presetClass="entr" presetSubtype="0"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670560" y="863600"/>
            <a:ext cx="9052560" cy="6045200"/>
          </a:xfrm>
        </p:spPr>
        <p:txBody>
          <a:bodyPr/>
          <a:lstStyle/>
          <a:p>
            <a:pPr eaLnBrk="1" hangingPunct="1"/>
            <a:r>
              <a:rPr lang="en-US" sz="4000" b="1" dirty="0" smtClean="0"/>
              <a:t>So Why Is All of This Important . . . . to me?</a:t>
            </a:r>
            <a:r>
              <a:rPr lang="en-US" dirty="0" smtClean="0"/>
              <a:t/>
            </a:r>
            <a:br>
              <a:rPr lang="en-US" dirty="0" smtClean="0"/>
            </a:br>
            <a:r>
              <a:rPr lang="en-US" dirty="0" smtClean="0"/>
              <a:t/>
            </a:r>
            <a:br>
              <a:rPr lang="en-US" dirty="0" smtClean="0"/>
            </a:br>
            <a:r>
              <a:rPr lang="en-US" dirty="0" smtClean="0"/>
              <a:t> </a:t>
            </a:r>
            <a:r>
              <a:rPr lang="en-US" sz="3100" dirty="0" smtClean="0">
                <a:solidFill>
                  <a:schemeClr val="tx1"/>
                </a:solidFill>
              </a:rPr>
              <a:t>User responsibility within the College is the cornerstone upon which security practices are built. </a:t>
            </a:r>
            <a:r>
              <a:rPr lang="en-US" dirty="0" smtClean="0"/>
              <a:t/>
            </a:r>
            <a:br>
              <a:rPr lang="en-US" dirty="0" smtClean="0"/>
            </a:br>
            <a:endParaRPr lang="en-US"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stretch>
            <a:fillRect/>
          </a:stretch>
        </p:blipFill>
        <p:spPr>
          <a:xfrm>
            <a:off x="838200" y="2590800"/>
            <a:ext cx="8242300" cy="2150005"/>
          </a:xfrm>
          <a:prstGeom prst="rect">
            <a:avLst/>
          </a:prstGeom>
          <a:ln>
            <a:solidFill>
              <a:schemeClr val="tx2"/>
            </a:solidFill>
          </a:ln>
          <a:effectLst>
            <a:outerShdw blurRad="50800" dist="38100" dir="2700000" algn="tl" rotWithShape="0">
              <a:srgbClr val="000000">
                <a:alpha val="43000"/>
              </a:srgbClr>
            </a:outerShdw>
          </a:effectLst>
        </p:spPr>
      </p:pic>
    </p:spTree>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stretch>
            <a:fillRect/>
          </a:stretch>
        </p:blipFill>
        <p:spPr>
          <a:xfrm>
            <a:off x="838200" y="2590800"/>
            <a:ext cx="8242300" cy="2150005"/>
          </a:xfrm>
          <a:prstGeom prst="rect">
            <a:avLst/>
          </a:prstGeom>
          <a:ln>
            <a:solidFill>
              <a:schemeClr val="tx2">
                <a:lumMod val="50000"/>
                <a:lumOff val="50000"/>
              </a:schemeClr>
            </a:solidFill>
          </a:ln>
          <a:effectLst>
            <a:outerShdw blurRad="50800" dist="38100" dir="2700000" algn="tl" rotWithShape="0">
              <a:srgbClr val="000000">
                <a:alpha val="43000"/>
              </a:srgbClr>
            </a:outerShdw>
          </a:effectLst>
        </p:spPr>
      </p:pic>
      <p:sp>
        <p:nvSpPr>
          <p:cNvPr id="2" name="TextBox 1"/>
          <p:cNvSpPr txBox="1"/>
          <p:nvPr/>
        </p:nvSpPr>
        <p:spPr>
          <a:xfrm rot="20579200">
            <a:off x="803275" y="2692564"/>
            <a:ext cx="8528685" cy="2180369"/>
          </a:xfrm>
          <a:prstGeom prst="rect">
            <a:avLst/>
          </a:prstGeom>
          <a:solidFill>
            <a:schemeClr val="bg1"/>
          </a:solidFill>
          <a:ln w="28575" cmpd="sng">
            <a:solidFill>
              <a:schemeClr val="tx2"/>
            </a:solidFill>
          </a:ln>
          <a:effectLst>
            <a:outerShdw blurRad="50800" dist="38100" dir="2700000" algn="tl" rotWithShape="0">
              <a:srgbClr val="000000">
                <a:alpha val="43000"/>
              </a:srgbClr>
            </a:outerShdw>
          </a:effectLst>
        </p:spPr>
        <p:txBody>
          <a:bodyPr lIns="101882" tIns="50941" rIns="101882" bIns="50941">
            <a:spAutoFit/>
          </a:bodyPr>
          <a:lstStyle/>
          <a:p>
            <a:pPr>
              <a:defRPr/>
            </a:pPr>
            <a:r>
              <a:rPr lang="en-US" sz="2700" dirty="0">
                <a:latin typeface="Arial" pitchFamily="34" charset="0"/>
                <a:ea typeface="ＭＳ Ｐゴシック"/>
                <a:cs typeface="ＭＳ Ｐゴシック"/>
              </a:rPr>
              <a:t>The computer was inside a briefcase in the locked automobile of a Tulane employee who was travelling outside New Orleans…</a:t>
            </a:r>
          </a:p>
          <a:p>
            <a:pPr>
              <a:defRPr/>
            </a:pPr>
            <a:r>
              <a:rPr lang="en-US" sz="2700" dirty="0">
                <a:latin typeface="Arial" pitchFamily="34" charset="0"/>
                <a:ea typeface="ＭＳ Ｐゴシック"/>
                <a:cs typeface="ＭＳ Ｐゴシック"/>
              </a:rPr>
              <a:t>The employee had been processing tax records during the holiday break…</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3"/>
          <p:cNvPicPr>
            <a:picLocks noChangeAspect="1" noChangeArrowheads="1"/>
          </p:cNvPicPr>
          <p:nvPr/>
        </p:nvPicPr>
        <p:blipFill>
          <a:blip r:embed="rId2" cstate="print"/>
          <a:srcRect/>
          <a:stretch>
            <a:fillRect/>
          </a:stretch>
        </p:blipFill>
        <p:spPr bwMode="auto">
          <a:xfrm>
            <a:off x="8046720" y="2504440"/>
            <a:ext cx="1613535" cy="5267960"/>
          </a:xfrm>
          <a:prstGeom prst="rect">
            <a:avLst/>
          </a:prstGeom>
          <a:noFill/>
          <a:ln w="9525">
            <a:noFill/>
            <a:miter lim="800000"/>
            <a:headEnd/>
            <a:tailEnd/>
          </a:ln>
        </p:spPr>
      </p:pic>
      <p:pic>
        <p:nvPicPr>
          <p:cNvPr id="26627" name="Picture 2"/>
          <p:cNvPicPr>
            <a:picLocks noChangeAspect="1" noChangeArrowheads="1"/>
          </p:cNvPicPr>
          <p:nvPr/>
        </p:nvPicPr>
        <p:blipFill>
          <a:blip r:embed="rId3" cstate="print"/>
          <a:srcRect/>
          <a:stretch>
            <a:fillRect/>
          </a:stretch>
        </p:blipFill>
        <p:spPr bwMode="auto">
          <a:xfrm>
            <a:off x="251460" y="1209040"/>
            <a:ext cx="9429750" cy="2741930"/>
          </a:xfrm>
          <a:prstGeom prst="rect">
            <a:avLst/>
          </a:prstGeom>
          <a:noFill/>
          <a:ln w="9525">
            <a:noFill/>
            <a:miter lim="800000"/>
            <a:headEnd/>
            <a:tailEnd/>
          </a:ln>
        </p:spPr>
      </p:pic>
      <p:sp>
        <p:nvSpPr>
          <p:cNvPr id="4" name="TextBox 3"/>
          <p:cNvSpPr txBox="1"/>
          <p:nvPr/>
        </p:nvSpPr>
        <p:spPr>
          <a:xfrm>
            <a:off x="586740" y="6477001"/>
            <a:ext cx="7208520" cy="933874"/>
          </a:xfrm>
          <a:prstGeom prst="rect">
            <a:avLst/>
          </a:prstGeom>
          <a:noFill/>
        </p:spPr>
        <p:txBody>
          <a:bodyPr lIns="101882" tIns="50941" rIns="101882" bIns="50941">
            <a:spAutoFit/>
          </a:bodyPr>
          <a:lstStyle/>
          <a:p>
            <a:pPr>
              <a:defRPr/>
            </a:pPr>
            <a:r>
              <a:rPr lang="en-US" sz="2700" b="1" dirty="0">
                <a:latin typeface="+mj-lt"/>
                <a:ea typeface="ＭＳ Ｐゴシック"/>
                <a:cs typeface="ＭＳ Ｐゴシック"/>
              </a:rPr>
              <a:t>Reported at http://www.adamdodge.com/esi/</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419100" y="2849880"/>
            <a:ext cx="9052560" cy="1295400"/>
          </a:xfrm>
        </p:spPr>
        <p:txBody>
          <a:bodyPr/>
          <a:lstStyle/>
          <a:p>
            <a:pPr algn="ctr" eaLnBrk="1" hangingPunct="1"/>
            <a:r>
              <a:rPr lang="en-US" sz="4000" b="1" dirty="0" smtClean="0"/>
              <a:t>People as the Perimeter</a:t>
            </a:r>
            <a:r>
              <a:rPr lang="en-US" dirty="0" smtClean="0"/>
              <a:t/>
            </a:r>
            <a:br>
              <a:rPr lang="en-US" dirty="0" smtClean="0"/>
            </a:br>
            <a:r>
              <a:rPr lang="en-US" dirty="0" smtClean="0"/>
              <a:t/>
            </a:r>
            <a:br>
              <a:rPr lang="en-US" dirty="0" smtClean="0"/>
            </a:br>
            <a:r>
              <a:rPr lang="en-US" dirty="0" smtClean="0"/>
              <a:t> </a:t>
            </a:r>
            <a:r>
              <a:rPr lang="en-US" sz="3100" dirty="0" smtClean="0">
                <a:solidFill>
                  <a:schemeClr val="tx1"/>
                </a:solidFill>
              </a:rPr>
              <a:t>Security is </a:t>
            </a:r>
            <a:r>
              <a:rPr lang="en-US" sz="3100" b="1" i="1" dirty="0" smtClean="0">
                <a:solidFill>
                  <a:schemeClr val="tx1"/>
                </a:solidFill>
              </a:rPr>
              <a:t>everyone's</a:t>
            </a:r>
            <a:r>
              <a:rPr lang="en-US" sz="3100" dirty="0" smtClean="0">
                <a:solidFill>
                  <a:schemeClr val="tx1"/>
                </a:solidFill>
              </a:rPr>
              <a:t> business</a:t>
            </a:r>
            <a:r>
              <a:rPr lang="en-US" dirty="0" smtClean="0">
                <a:solidFill>
                  <a:schemeClr val="tx1"/>
                </a:solidFill>
              </a:rPr>
              <a:t>.</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502920" y="798830"/>
            <a:ext cx="9052560" cy="755650"/>
          </a:xfrm>
        </p:spPr>
        <p:txBody>
          <a:bodyPr/>
          <a:lstStyle/>
          <a:p>
            <a:pPr algn="ctr" eaLnBrk="1" hangingPunct="1"/>
            <a:r>
              <a:rPr lang="en-US" sz="4000" dirty="0" smtClean="0"/>
              <a:t>Six Workplace Best Practices</a:t>
            </a:r>
          </a:p>
        </p:txBody>
      </p:sp>
      <p:sp>
        <p:nvSpPr>
          <p:cNvPr id="28675" name="Content Placeholder 2"/>
          <p:cNvSpPr>
            <a:spLocks noGrp="1"/>
          </p:cNvSpPr>
          <p:nvPr>
            <p:ph idx="1"/>
          </p:nvPr>
        </p:nvSpPr>
        <p:spPr>
          <a:xfrm>
            <a:off x="922020" y="1640840"/>
            <a:ext cx="8549640" cy="5699760"/>
          </a:xfrm>
        </p:spPr>
        <p:txBody>
          <a:bodyPr/>
          <a:lstStyle/>
          <a:p>
            <a:pPr eaLnBrk="1" hangingPunct="1">
              <a:buFont typeface="Wingdings 2" pitchFamily="18" charset="2"/>
              <a:buNone/>
            </a:pPr>
            <a:r>
              <a:rPr lang="en-US" sz="2800" b="1" dirty="0" smtClean="0"/>
              <a:t>Keep data secure</a:t>
            </a:r>
          </a:p>
          <a:p>
            <a:pPr marL="948073" lvl="1" indent="-509412" eaLnBrk="1" hangingPunct="1">
              <a:buSzPct val="110000"/>
              <a:buFont typeface="Calibri" charset="0"/>
              <a:buAutoNum type="arabicPeriod"/>
            </a:pPr>
            <a:r>
              <a:rPr lang="en-US" sz="2500" b="1" dirty="0" smtClean="0">
                <a:solidFill>
                  <a:schemeClr val="bg1"/>
                </a:solidFill>
              </a:rPr>
              <a:t>DATA HANDLING: </a:t>
            </a:r>
            <a:r>
              <a:rPr lang="en-US" sz="2500" b="1" dirty="0" smtClean="0"/>
              <a:t>Do not send </a:t>
            </a:r>
            <a:r>
              <a:rPr lang="en-US" sz="2500" dirty="0" smtClean="0"/>
              <a:t>confidential information in plain text e-mails. </a:t>
            </a:r>
          </a:p>
          <a:p>
            <a:pPr marL="948073" lvl="1" indent="-509412" eaLnBrk="1" hangingPunct="1">
              <a:buSzPct val="110000"/>
              <a:buFont typeface="Calibri" charset="0"/>
              <a:buAutoNum type="arabicPeriod"/>
            </a:pPr>
            <a:r>
              <a:rPr lang="en-US" sz="2500" b="1" dirty="0" smtClean="0">
                <a:solidFill>
                  <a:schemeClr val="bg1"/>
                </a:solidFill>
              </a:rPr>
              <a:t>DATA STORAGE AND SHARING: </a:t>
            </a:r>
            <a:r>
              <a:rPr lang="en-US" sz="2500" b="1" dirty="0" smtClean="0"/>
              <a:t>Never</a:t>
            </a:r>
            <a:r>
              <a:rPr lang="en-US" sz="2500" dirty="0" smtClean="0"/>
              <a:t> save sensitive data on a laptop’s C: drive or on a flash drive.</a:t>
            </a:r>
          </a:p>
          <a:p>
            <a:pPr marL="948073" lvl="1" indent="-509412" eaLnBrk="1" hangingPunct="1">
              <a:buSzPct val="110000"/>
              <a:buFont typeface="Calibri" charset="0"/>
              <a:buAutoNum type="arabicPeriod"/>
            </a:pPr>
            <a:r>
              <a:rPr lang="en-US" sz="2500" b="1" dirty="0" smtClean="0">
                <a:solidFill>
                  <a:schemeClr val="bg1"/>
                </a:solidFill>
              </a:rPr>
              <a:t>SECURITY AT YOUR DESK: </a:t>
            </a:r>
            <a:r>
              <a:rPr lang="en-US" sz="2500" dirty="0" smtClean="0"/>
              <a:t>When you leave your desk, </a:t>
            </a:r>
            <a:r>
              <a:rPr lang="en-US" sz="2500" b="1" dirty="0" smtClean="0"/>
              <a:t>lock your computer</a:t>
            </a:r>
            <a:r>
              <a:rPr lang="en-US" sz="2500" dirty="0" smtClean="0"/>
              <a:t> or log off.</a:t>
            </a:r>
            <a:r>
              <a:rPr lang="en-US" sz="2500" b="1" dirty="0" smtClean="0">
                <a:solidFill>
                  <a:srgbClr val="FF0000"/>
                </a:solidFill>
              </a:rPr>
              <a:t> </a:t>
            </a:r>
          </a:p>
          <a:p>
            <a:pPr marL="948073" lvl="1" indent="-509412" eaLnBrk="1" hangingPunct="1">
              <a:buSzPct val="110000"/>
              <a:buFont typeface="Calibri" charset="0"/>
              <a:buAutoNum type="arabicPeriod"/>
            </a:pPr>
            <a:r>
              <a:rPr lang="en-US" sz="2500" b="1" dirty="0" smtClean="0">
                <a:solidFill>
                  <a:schemeClr val="bg1"/>
                </a:solidFill>
              </a:rPr>
              <a:t>CREDIT CARD, CASH, CHECK: </a:t>
            </a:r>
            <a:r>
              <a:rPr lang="en-US" sz="2500" b="1" dirty="0" smtClean="0"/>
              <a:t>Secure </a:t>
            </a:r>
            <a:r>
              <a:rPr lang="en-US" sz="2500" dirty="0" smtClean="0"/>
              <a:t>check and credit card transaction information.</a:t>
            </a:r>
          </a:p>
          <a:p>
            <a:pPr marL="948073" lvl="1" indent="-509412" eaLnBrk="1" hangingPunct="1">
              <a:buSzPct val="110000"/>
              <a:buFont typeface="Calibri" charset="0"/>
              <a:buAutoNum type="arabicPeriod"/>
            </a:pPr>
            <a:r>
              <a:rPr lang="en-US" sz="2500" b="1" dirty="0" smtClean="0">
                <a:solidFill>
                  <a:schemeClr val="bg1"/>
                </a:solidFill>
              </a:rPr>
              <a:t>PASSWORDS: </a:t>
            </a:r>
            <a:r>
              <a:rPr lang="en-US" sz="2500" b="1" dirty="0" smtClean="0"/>
              <a:t>No  one </a:t>
            </a:r>
            <a:r>
              <a:rPr lang="en-US" sz="2500" dirty="0" smtClean="0"/>
              <a:t>should ever know your password. Change it every 90 days.</a:t>
            </a:r>
          </a:p>
          <a:p>
            <a:pPr marL="948073" lvl="1" indent="-509412" eaLnBrk="1" hangingPunct="1">
              <a:buSzPct val="110000"/>
              <a:buFont typeface="Calibri" charset="0"/>
              <a:buAutoNum type="arabicPeriod"/>
            </a:pPr>
            <a:r>
              <a:rPr lang="en-US" sz="2500" b="1" dirty="0" smtClean="0">
                <a:solidFill>
                  <a:schemeClr val="bg1"/>
                </a:solidFill>
              </a:rPr>
              <a:t>CONFIDENTIAL DATA: </a:t>
            </a:r>
            <a:r>
              <a:rPr lang="en-US" sz="2500" b="1" dirty="0" smtClean="0"/>
              <a:t>Learn</a:t>
            </a:r>
            <a:r>
              <a:rPr lang="en-US" sz="2500" dirty="0" smtClean="0"/>
              <a:t> what data is considered confidential.</a:t>
            </a:r>
            <a:endParaRPr lang="en-US" sz="2500" b="1"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sz="4000" b="1" dirty="0" smtClean="0"/>
              <a:t>What does “ethical” mean?</a:t>
            </a:r>
            <a:r>
              <a:rPr lang="en-US" dirty="0" smtClean="0"/>
              <a:t>	</a:t>
            </a:r>
          </a:p>
        </p:txBody>
      </p:sp>
      <p:sp>
        <p:nvSpPr>
          <p:cNvPr id="6147" name="Content Placeholder 2"/>
          <p:cNvSpPr>
            <a:spLocks noGrp="1"/>
          </p:cNvSpPr>
          <p:nvPr>
            <p:ph idx="1"/>
          </p:nvPr>
        </p:nvSpPr>
        <p:spPr/>
        <p:txBody>
          <a:bodyPr/>
          <a:lstStyle/>
          <a:p>
            <a:pPr>
              <a:lnSpc>
                <a:spcPct val="200000"/>
              </a:lnSpc>
            </a:pPr>
            <a:r>
              <a:rPr lang="en-US" sz="2800" b="1" dirty="0" smtClean="0"/>
              <a:t>Data integrity / accuracy </a:t>
            </a:r>
          </a:p>
          <a:p>
            <a:pPr>
              <a:lnSpc>
                <a:spcPct val="200000"/>
              </a:lnSpc>
            </a:pPr>
            <a:r>
              <a:rPr lang="en-US" sz="2800" b="1" dirty="0" smtClean="0"/>
              <a:t>Data security</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586740" y="381000"/>
            <a:ext cx="8968740" cy="1143000"/>
          </a:xfrm>
        </p:spPr>
        <p:txBody>
          <a:bodyPr/>
          <a:lstStyle/>
          <a:p>
            <a:r>
              <a:rPr lang="en-US" dirty="0" smtClean="0">
                <a:solidFill>
                  <a:srgbClr val="0070C0"/>
                </a:solidFill>
              </a:rPr>
              <a:t/>
            </a:r>
            <a:br>
              <a:rPr lang="en-US" dirty="0" smtClean="0">
                <a:solidFill>
                  <a:srgbClr val="0070C0"/>
                </a:solidFill>
              </a:rPr>
            </a:br>
            <a:r>
              <a:rPr lang="en-US" sz="4000" b="1" dirty="0" smtClean="0">
                <a:solidFill>
                  <a:schemeClr val="bg1"/>
                </a:solidFill>
              </a:rPr>
              <a:t>What is “Confidential” information?</a:t>
            </a:r>
            <a:r>
              <a:rPr lang="en-US" sz="6000" dirty="0" smtClean="0">
                <a:solidFill>
                  <a:schemeClr val="bg1"/>
                </a:solidFill>
              </a:rPr>
              <a:t/>
            </a:r>
            <a:br>
              <a:rPr lang="en-US" sz="6000" dirty="0" smtClean="0">
                <a:solidFill>
                  <a:schemeClr val="bg1"/>
                </a:solidFill>
              </a:rPr>
            </a:br>
            <a:endParaRPr lang="en-US" dirty="0" smtClean="0">
              <a:solidFill>
                <a:schemeClr val="bg1"/>
              </a:solidFill>
            </a:endParaRPr>
          </a:p>
        </p:txBody>
      </p:sp>
      <p:sp>
        <p:nvSpPr>
          <p:cNvPr id="3" name="Content Placeholder 2"/>
          <p:cNvSpPr>
            <a:spLocks noGrp="1"/>
          </p:cNvSpPr>
          <p:nvPr>
            <p:ph idx="1"/>
          </p:nvPr>
        </p:nvSpPr>
        <p:spPr>
          <a:xfrm>
            <a:off x="503238" y="1828800"/>
            <a:ext cx="9051925" cy="5114924"/>
          </a:xfrm>
        </p:spPr>
        <p:txBody>
          <a:bodyPr>
            <a:noAutofit/>
          </a:bodyPr>
          <a:lstStyle/>
          <a:p>
            <a:pPr>
              <a:defRPr/>
            </a:pPr>
            <a:r>
              <a:rPr lang="en-US" sz="2800" dirty="0" smtClean="0"/>
              <a:t>PII</a:t>
            </a:r>
          </a:p>
          <a:p>
            <a:pPr lvl="1">
              <a:defRPr/>
            </a:pPr>
            <a:r>
              <a:rPr lang="en-US" sz="2800" dirty="0" smtClean="0"/>
              <a:t>Personally Identifiable Information</a:t>
            </a:r>
          </a:p>
          <a:p>
            <a:pPr lvl="1">
              <a:defRPr/>
            </a:pPr>
            <a:r>
              <a:rPr lang="en-US" sz="2800" dirty="0" smtClean="0"/>
              <a:t>Defined by law (more in a minute)</a:t>
            </a:r>
          </a:p>
          <a:p>
            <a:pPr>
              <a:defRPr/>
            </a:pPr>
            <a:r>
              <a:rPr lang="en-US" sz="2800" dirty="0" smtClean="0"/>
              <a:t>CI</a:t>
            </a:r>
          </a:p>
          <a:p>
            <a:pPr lvl="1">
              <a:defRPr/>
            </a:pPr>
            <a:r>
              <a:rPr lang="en-US" sz="2800" dirty="0" smtClean="0"/>
              <a:t>Confidential Information</a:t>
            </a:r>
          </a:p>
          <a:p>
            <a:pPr lvl="1">
              <a:defRPr/>
            </a:pPr>
            <a:r>
              <a:rPr lang="en-US" sz="2800" dirty="0" smtClean="0"/>
              <a:t>Defined by local custom / practice</a:t>
            </a:r>
            <a:endParaRPr lang="en-US" sz="2800" dirty="0"/>
          </a:p>
          <a:p>
            <a:pPr>
              <a:defRPr/>
            </a:pPr>
            <a:r>
              <a:rPr lang="en-US" sz="2800" dirty="0" smtClean="0"/>
              <a:t>Data Custodian</a:t>
            </a:r>
          </a:p>
          <a:p>
            <a:pPr lvl="1">
              <a:defRPr/>
            </a:pPr>
            <a:r>
              <a:rPr lang="en-US" sz="2800" dirty="0"/>
              <a:t>The specific person </a:t>
            </a:r>
            <a:r>
              <a:rPr lang="en-US" sz="2800" i="1" u="sng" dirty="0"/>
              <a:t>responsible</a:t>
            </a:r>
            <a:r>
              <a:rPr lang="en-US" sz="2800" dirty="0"/>
              <a:t> for collecting, maintaining and safeguarding specific pieces of PII or CI </a:t>
            </a:r>
          </a:p>
        </p:txBody>
      </p:sp>
    </p:spTree>
  </p:cSld>
  <p:clrMapOvr>
    <a:masterClrMapping/>
  </p:clrMapOvr>
  <p:transition>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66713" y="753852"/>
            <a:ext cx="8881428" cy="6058353"/>
          </a:xfrm>
          <a:prstGeom prst="rect">
            <a:avLst/>
          </a:prstGeom>
          <a:noFill/>
        </p:spPr>
        <p:txBody>
          <a:bodyPr lIns="101882" tIns="50941" rIns="101882" bIns="50941">
            <a:spAutoFit/>
          </a:bodyPr>
          <a:lstStyle/>
          <a:p>
            <a:pPr>
              <a:defRPr/>
            </a:pPr>
            <a:r>
              <a:rPr lang="en-US" sz="3400" b="1" dirty="0">
                <a:latin typeface="+mj-lt"/>
                <a:ea typeface="ＭＳ Ｐゴシック"/>
                <a:cs typeface="ＭＳ Ｐゴシック"/>
              </a:rPr>
              <a:t>United States Government Accountability Office </a:t>
            </a:r>
            <a:r>
              <a:rPr lang="en-US" sz="2700" b="1" dirty="0">
                <a:solidFill>
                  <a:srgbClr val="0070C0"/>
                </a:solidFill>
                <a:latin typeface="Arial" pitchFamily="34" charset="0"/>
                <a:ea typeface="ＭＳ Ｐゴシック"/>
                <a:cs typeface="ＭＳ Ｐゴシック"/>
              </a:rPr>
              <a:t>:</a:t>
            </a:r>
          </a:p>
          <a:p>
            <a:pPr>
              <a:defRPr/>
            </a:pPr>
            <a:endParaRPr lang="en-US" dirty="0">
              <a:solidFill>
                <a:schemeClr val="accent2">
                  <a:lumMod val="90000"/>
                  <a:lumOff val="10000"/>
                </a:schemeClr>
              </a:solidFill>
              <a:latin typeface="Arial" pitchFamily="34" charset="0"/>
              <a:ea typeface="ＭＳ Ｐゴシック"/>
              <a:cs typeface="ＭＳ Ｐゴシック"/>
            </a:endParaRPr>
          </a:p>
          <a:p>
            <a:pPr>
              <a:defRPr/>
            </a:pPr>
            <a:r>
              <a:rPr lang="en-US" sz="2700" dirty="0">
                <a:latin typeface="Arial" pitchFamily="34" charset="0"/>
                <a:ea typeface="ＭＳ Ｐゴシック"/>
                <a:cs typeface="ＭＳ Ｐゴシック"/>
              </a:rPr>
              <a:t>PII is: “</a:t>
            </a:r>
            <a:r>
              <a:rPr lang="en-US" sz="2700" i="1" dirty="0">
                <a:latin typeface="Arial" pitchFamily="34" charset="0"/>
                <a:ea typeface="ＭＳ Ｐゴシック"/>
                <a:cs typeface="ＭＳ Ｐゴシック"/>
              </a:rPr>
              <a:t>…information that can be used to locate or identify an individual, such as names, aliases, Social Security numbers, biometric records, and other personal information that is linked or linkable to an individual. Loss of such information may lead to identity theft (the wrongful obtaining and using of another person’s identifying information in some way that involves fraud or deception, typically for economic gain) or other fraudulent use of the information, resulting in substantial harm, embarrassment, and inconvenience to individuals.”</a:t>
            </a:r>
            <a:endParaRPr lang="en-US" dirty="0">
              <a:latin typeface="Arial" pitchFamily="34" charset="0"/>
              <a:ea typeface="ＭＳ Ｐゴシック"/>
              <a:cs typeface="ＭＳ Ｐゴシック"/>
            </a:endParaRPr>
          </a:p>
        </p:txBody>
      </p:sp>
      <p:sp>
        <p:nvSpPr>
          <p:cNvPr id="30723" name="TextBox 7"/>
          <p:cNvSpPr txBox="1">
            <a:spLocks noChangeArrowheads="1"/>
          </p:cNvSpPr>
          <p:nvPr/>
        </p:nvSpPr>
        <p:spPr bwMode="auto">
          <a:xfrm>
            <a:off x="923767" y="6496791"/>
            <a:ext cx="7473950" cy="314854"/>
          </a:xfrm>
          <a:prstGeom prst="rect">
            <a:avLst/>
          </a:prstGeom>
          <a:noFill/>
          <a:ln w="9525">
            <a:noFill/>
            <a:miter lim="800000"/>
            <a:headEnd/>
            <a:tailEnd/>
          </a:ln>
        </p:spPr>
        <p:txBody>
          <a:bodyPr lIns="101882" tIns="50941" rIns="101882" bIns="50941">
            <a:spAutoFit/>
          </a:bodyPr>
          <a:lstStyle/>
          <a:p>
            <a:pPr algn="ctr"/>
            <a:r>
              <a:rPr lang="en-US" sz="1300" dirty="0">
                <a:solidFill>
                  <a:srgbClr val="005083"/>
                </a:solidFill>
              </a:rPr>
              <a:t>http://www.gao.gov/new.items/d08343.pdf</a:t>
            </a:r>
          </a:p>
        </p:txBody>
      </p:sp>
      <p:sp>
        <p:nvSpPr>
          <p:cNvPr id="9" name="Rectangle 8"/>
          <p:cNvSpPr/>
          <p:nvPr/>
        </p:nvSpPr>
        <p:spPr>
          <a:xfrm>
            <a:off x="3347562" y="3144943"/>
            <a:ext cx="3750945" cy="534353"/>
          </a:xfrm>
          <a:prstGeom prst="rect">
            <a:avLst/>
          </a:prstGeom>
          <a:noFill/>
          <a:ln w="57150" cmpd="sng">
            <a:solidFill>
              <a:srgbClr val="0000FF"/>
            </a:solidFill>
          </a:ln>
        </p:spPr>
        <p:style>
          <a:lnRef idx="1">
            <a:schemeClr val="accent1"/>
          </a:lnRef>
          <a:fillRef idx="3">
            <a:schemeClr val="accent1"/>
          </a:fillRef>
          <a:effectRef idx="2">
            <a:schemeClr val="accent1"/>
          </a:effectRef>
          <a:fontRef idx="minor">
            <a:schemeClr val="lt1"/>
          </a:fontRef>
        </p:style>
        <p:txBody>
          <a:bodyPr lIns="101882" tIns="50941" rIns="101882" bIns="50941" anchor="ctr"/>
          <a:lstStyle/>
          <a:p>
            <a:pPr algn="ctr">
              <a:defRPr/>
            </a:pPr>
            <a:endParaRPr lang="en-US" dirty="0"/>
          </a:p>
        </p:txBody>
      </p:sp>
      <p:sp>
        <p:nvSpPr>
          <p:cNvPr id="10" name="Rectangle 9"/>
          <p:cNvSpPr/>
          <p:nvPr/>
        </p:nvSpPr>
        <p:spPr>
          <a:xfrm>
            <a:off x="4528027" y="4382770"/>
            <a:ext cx="3485515" cy="534353"/>
          </a:xfrm>
          <a:prstGeom prst="rect">
            <a:avLst/>
          </a:prstGeom>
          <a:noFill/>
          <a:ln w="57150" cmpd="sng">
            <a:solidFill>
              <a:srgbClr val="0000FF"/>
            </a:solidFill>
          </a:ln>
        </p:spPr>
        <p:style>
          <a:lnRef idx="1">
            <a:schemeClr val="accent1"/>
          </a:lnRef>
          <a:fillRef idx="3">
            <a:schemeClr val="accent1"/>
          </a:fillRef>
          <a:effectRef idx="2">
            <a:schemeClr val="accent1"/>
          </a:effectRef>
          <a:fontRef idx="minor">
            <a:schemeClr val="lt1"/>
          </a:fontRef>
        </p:style>
        <p:txBody>
          <a:bodyPr lIns="101882" tIns="50941" rIns="101882" bIns="50941" anchor="ctr"/>
          <a:lstStyle/>
          <a:p>
            <a:pPr algn="ctr">
              <a:defRPr/>
            </a:pP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ssolve">
                                      <p:cBhvr>
                                        <p:cTn id="7" dur="500"/>
                                        <p:tgtEl>
                                          <p:spTgt spid="9"/>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dissolve">
                                      <p:cBhvr>
                                        <p:cTn id="1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US" sz="4000" b="1" dirty="0" smtClean="0"/>
              <a:t>Breach laws</a:t>
            </a:r>
          </a:p>
        </p:txBody>
      </p:sp>
      <p:sp>
        <p:nvSpPr>
          <p:cNvPr id="31747" name="Content Placeholder 2"/>
          <p:cNvSpPr>
            <a:spLocks noGrp="1"/>
          </p:cNvSpPr>
          <p:nvPr>
            <p:ph idx="1"/>
          </p:nvPr>
        </p:nvSpPr>
        <p:spPr/>
        <p:txBody>
          <a:bodyPr/>
          <a:lstStyle/>
          <a:p>
            <a:r>
              <a:rPr lang="en-US" sz="2800" dirty="0" smtClean="0"/>
              <a:t>Define PII and…</a:t>
            </a:r>
          </a:p>
          <a:p>
            <a:pPr lvl="1"/>
            <a:r>
              <a:rPr lang="en-US" sz="2800" dirty="0" smtClean="0"/>
              <a:t>your responsibilities to safeguard PII</a:t>
            </a:r>
          </a:p>
          <a:p>
            <a:pPr lvl="1"/>
            <a:r>
              <a:rPr lang="en-US" sz="2800" dirty="0" smtClean="0"/>
              <a:t>your requirements after a breach</a:t>
            </a:r>
          </a:p>
          <a:p>
            <a:r>
              <a:rPr lang="en-US" sz="2800" dirty="0" smtClean="0"/>
              <a:t>Need to understand existing breach laws</a:t>
            </a:r>
          </a:p>
          <a:p>
            <a:pPr lvl="1"/>
            <a:r>
              <a:rPr lang="en-US" sz="2800" dirty="0" smtClean="0"/>
              <a:t>Federal</a:t>
            </a:r>
          </a:p>
          <a:p>
            <a:pPr lvl="1"/>
            <a:r>
              <a:rPr lang="en-US" sz="2800" dirty="0" smtClean="0"/>
              <a:t>State</a:t>
            </a:r>
          </a:p>
        </p:txBody>
      </p:sp>
    </p:spTree>
  </p:cSld>
  <p:clrMapOvr>
    <a:masterClrMapping/>
  </p:clrMapOvr>
  <p:transition>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502920" y="798830"/>
            <a:ext cx="9052560" cy="1014730"/>
          </a:xfrm>
        </p:spPr>
        <p:txBody>
          <a:bodyPr/>
          <a:lstStyle/>
          <a:p>
            <a:r>
              <a:rPr lang="en-US" sz="4000" b="1" dirty="0" smtClean="0"/>
              <a:t>Breach laws</a:t>
            </a:r>
          </a:p>
        </p:txBody>
      </p:sp>
      <p:sp>
        <p:nvSpPr>
          <p:cNvPr id="3" name="Content Placeholder 2"/>
          <p:cNvSpPr>
            <a:spLocks noGrp="1"/>
          </p:cNvSpPr>
          <p:nvPr>
            <p:ph idx="1"/>
          </p:nvPr>
        </p:nvSpPr>
        <p:spPr/>
        <p:txBody>
          <a:bodyPr>
            <a:normAutofit fontScale="85000" lnSpcReduction="10000"/>
          </a:bodyPr>
          <a:lstStyle/>
          <a:p>
            <a:pPr>
              <a:defRPr/>
            </a:pPr>
            <a:r>
              <a:rPr lang="en-US" dirty="0" smtClean="0"/>
              <a:t>State data breach law</a:t>
            </a:r>
          </a:p>
          <a:p>
            <a:pPr lvl="1">
              <a:defRPr/>
            </a:pPr>
            <a:r>
              <a:rPr lang="en-US" dirty="0" smtClean="0"/>
              <a:t>Forty</a:t>
            </a:r>
            <a:r>
              <a:rPr lang="en-US" dirty="0"/>
              <a:t>-six states, the District of Columbia, Puerto </a:t>
            </a:r>
            <a:r>
              <a:rPr lang="en-US" dirty="0" smtClean="0"/>
              <a:t>Rico</a:t>
            </a:r>
            <a:br>
              <a:rPr lang="en-US" dirty="0" smtClean="0"/>
            </a:br>
            <a:r>
              <a:rPr lang="en-US" dirty="0" smtClean="0"/>
              <a:t>and </a:t>
            </a:r>
            <a:r>
              <a:rPr lang="en-US" dirty="0"/>
              <a:t>the Virgin Islands</a:t>
            </a:r>
          </a:p>
          <a:p>
            <a:pPr lvl="2">
              <a:defRPr/>
            </a:pPr>
            <a:r>
              <a:rPr lang="en-US" dirty="0"/>
              <a:t>Alabama, Kentucky, New Mexico, and South Dakota have no such laws (as of </a:t>
            </a:r>
            <a:r>
              <a:rPr lang="en-US" dirty="0" smtClean="0"/>
              <a:t>10/</a:t>
            </a:r>
            <a:r>
              <a:rPr lang="en-US" dirty="0"/>
              <a:t>12/2010</a:t>
            </a:r>
            <a:r>
              <a:rPr lang="en-US" dirty="0" smtClean="0"/>
              <a:t>)</a:t>
            </a:r>
          </a:p>
          <a:p>
            <a:pPr lvl="3">
              <a:defRPr/>
            </a:pPr>
            <a:r>
              <a:rPr lang="en-US" sz="1300" dirty="0" smtClean="0"/>
              <a:t>National Conference of State Legislatures : http://www.ncsl.org/default.aspx?tabid=13489</a:t>
            </a:r>
          </a:p>
          <a:p>
            <a:pPr lvl="1">
              <a:defRPr/>
            </a:pPr>
            <a:r>
              <a:rPr lang="en-US" dirty="0" smtClean="0"/>
              <a:t>Differ </a:t>
            </a:r>
            <a:r>
              <a:rPr lang="en-US" dirty="0"/>
              <a:t>on </a:t>
            </a:r>
          </a:p>
          <a:p>
            <a:pPr lvl="2">
              <a:defRPr/>
            </a:pPr>
            <a:r>
              <a:rPr lang="en-US" dirty="0"/>
              <a:t>Definition of PII</a:t>
            </a:r>
          </a:p>
          <a:p>
            <a:pPr lvl="2">
              <a:defRPr/>
            </a:pPr>
            <a:r>
              <a:rPr lang="en-US" dirty="0"/>
              <a:t>Encryption</a:t>
            </a:r>
          </a:p>
          <a:p>
            <a:pPr lvl="2">
              <a:defRPr/>
            </a:pPr>
            <a:r>
              <a:rPr lang="en-US" dirty="0"/>
              <a:t>Safe haven</a:t>
            </a:r>
          </a:p>
          <a:p>
            <a:pPr lvl="2">
              <a:defRPr/>
            </a:pPr>
            <a:r>
              <a:rPr lang="en-US" dirty="0"/>
              <a:t>Deletion</a:t>
            </a:r>
          </a:p>
          <a:p>
            <a:pPr lvl="2">
              <a:defRPr/>
            </a:pPr>
            <a:r>
              <a:rPr lang="en-US" dirty="0"/>
              <a:t>Threshold for notification for breach</a:t>
            </a:r>
          </a:p>
          <a:p>
            <a:pPr lvl="1">
              <a:defRPr/>
            </a:pPr>
            <a:r>
              <a:rPr lang="en-US" dirty="0" smtClean="0"/>
              <a:t>Each applies to their </a:t>
            </a:r>
            <a:r>
              <a:rPr lang="en-US" i="1" u="sng" dirty="0" smtClean="0">
                <a:solidFill>
                  <a:srgbClr val="0000FF"/>
                </a:solidFill>
              </a:rPr>
              <a:t>residents</a:t>
            </a:r>
          </a:p>
          <a:p>
            <a:pPr>
              <a:defRPr/>
            </a:pPr>
            <a:endParaRPr lang="en-US" dirty="0"/>
          </a:p>
        </p:txBody>
      </p:sp>
    </p:spTree>
  </p:cSld>
  <p:clrMapOvr>
    <a:masterClrMapping/>
  </p:clrMapOvr>
  <p:transition>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797966"/>
            <a:ext cx="9136380" cy="1015594"/>
          </a:xfrm>
        </p:spPr>
        <p:txBody>
          <a:bodyPr/>
          <a:lstStyle/>
          <a:p>
            <a:pPr>
              <a:defRPr/>
            </a:pPr>
            <a:r>
              <a:rPr lang="en-US" sz="4000" b="1" dirty="0" smtClean="0"/>
              <a:t>New York State Breach Law</a:t>
            </a:r>
            <a:endParaRPr lang="en-US" sz="4000" b="1" dirty="0"/>
          </a:p>
        </p:txBody>
      </p:sp>
      <p:sp>
        <p:nvSpPr>
          <p:cNvPr id="5" name="TextBox 4"/>
          <p:cNvSpPr txBox="1"/>
          <p:nvPr/>
        </p:nvSpPr>
        <p:spPr>
          <a:xfrm>
            <a:off x="578009" y="1871134"/>
            <a:ext cx="8472805" cy="3365309"/>
          </a:xfrm>
          <a:prstGeom prst="rect">
            <a:avLst/>
          </a:prstGeom>
          <a:noFill/>
        </p:spPr>
        <p:txBody>
          <a:bodyPr lIns="101882" tIns="50941" rIns="101882" bIns="50941">
            <a:spAutoFit/>
          </a:bodyPr>
          <a:lstStyle/>
          <a:p>
            <a:pPr>
              <a:tabLst>
                <a:tab pos="891471" algn="l"/>
                <a:tab pos="1078963" algn="l"/>
              </a:tabLst>
              <a:defRPr/>
            </a:pPr>
            <a:r>
              <a:rPr lang="en-US" sz="2200" dirty="0">
                <a:solidFill>
                  <a:srgbClr val="003659"/>
                </a:solidFill>
                <a:latin typeface="Arial" pitchFamily="34" charset="0"/>
                <a:ea typeface="ＭＳ Ｐゴシック"/>
                <a:cs typeface="ＭＳ Ｐゴシック"/>
              </a:rPr>
              <a:t>An individual’s unencrypted personal information</a:t>
            </a:r>
            <a:r>
              <a:rPr lang="en-US" sz="2200" baseline="30000" dirty="0">
                <a:solidFill>
                  <a:srgbClr val="003659"/>
                </a:solidFill>
                <a:latin typeface="Arial" pitchFamily="34" charset="0"/>
                <a:ea typeface="ＭＳ Ｐゴシック"/>
                <a:cs typeface="ＭＳ Ｐゴシック"/>
              </a:rPr>
              <a:t>*</a:t>
            </a:r>
            <a:r>
              <a:rPr lang="en-US" sz="2200" dirty="0">
                <a:solidFill>
                  <a:srgbClr val="003659"/>
                </a:solidFill>
                <a:latin typeface="Arial" pitchFamily="34" charset="0"/>
                <a:ea typeface="ＭＳ Ｐゴシック"/>
                <a:cs typeface="ＭＳ Ｐゴシック"/>
              </a:rPr>
              <a:t> + 1 or more of the following:</a:t>
            </a:r>
          </a:p>
          <a:p>
            <a:pPr>
              <a:tabLst>
                <a:tab pos="891471" algn="l"/>
                <a:tab pos="1078963" algn="l"/>
              </a:tabLst>
              <a:defRPr/>
            </a:pPr>
            <a:endParaRPr lang="en-US" sz="2200" dirty="0">
              <a:solidFill>
                <a:srgbClr val="003659"/>
              </a:solidFill>
              <a:latin typeface="Arial" pitchFamily="34" charset="0"/>
              <a:ea typeface="ＭＳ Ｐゴシック"/>
              <a:cs typeface="ＭＳ Ｐゴシック"/>
            </a:endParaRPr>
          </a:p>
          <a:p>
            <a:pPr>
              <a:tabLst>
                <a:tab pos="1078963" algn="l"/>
                <a:tab pos="1342514" algn="l"/>
              </a:tabLst>
              <a:defRPr/>
            </a:pPr>
            <a:r>
              <a:rPr lang="en-US" sz="2200" dirty="0">
                <a:solidFill>
                  <a:srgbClr val="003659"/>
                </a:solidFill>
                <a:latin typeface="Arial" pitchFamily="34" charset="0"/>
                <a:ea typeface="ＭＳ Ｐゴシック"/>
                <a:cs typeface="ＭＳ Ｐゴシック"/>
              </a:rPr>
              <a:t>	-	Social security #</a:t>
            </a:r>
          </a:p>
          <a:p>
            <a:pPr>
              <a:tabLst>
                <a:tab pos="1078963" algn="l"/>
                <a:tab pos="1342514" algn="l"/>
              </a:tabLst>
              <a:defRPr/>
            </a:pPr>
            <a:r>
              <a:rPr lang="en-US" sz="2200" dirty="0">
                <a:solidFill>
                  <a:srgbClr val="003659"/>
                </a:solidFill>
                <a:latin typeface="Arial" pitchFamily="34" charset="0"/>
                <a:ea typeface="ＭＳ Ｐゴシック"/>
                <a:cs typeface="ＭＳ Ｐゴシック"/>
              </a:rPr>
              <a:t>	-	Driver’s license number or non-driver ID</a:t>
            </a:r>
          </a:p>
          <a:p>
            <a:pPr marL="1342514" indent="-1342514">
              <a:tabLst>
                <a:tab pos="1078963" algn="l"/>
                <a:tab pos="1342514" algn="l"/>
              </a:tabLst>
              <a:defRPr/>
            </a:pPr>
            <a:r>
              <a:rPr lang="en-US" sz="2200" dirty="0">
                <a:solidFill>
                  <a:srgbClr val="003659"/>
                </a:solidFill>
                <a:latin typeface="Arial" pitchFamily="34" charset="0"/>
                <a:ea typeface="ＭＳ Ｐゴシック"/>
                <a:cs typeface="ＭＳ Ｐゴシック"/>
              </a:rPr>
              <a:t>	-	Account number, credit or debit card # + security code, access code or password which permits access to an individual’s financial account </a:t>
            </a:r>
          </a:p>
          <a:p>
            <a:pPr marL="1342514" indent="-1342514">
              <a:tabLst>
                <a:tab pos="1078963" algn="l"/>
                <a:tab pos="1342514" algn="l"/>
              </a:tabLst>
              <a:defRPr/>
            </a:pPr>
            <a:endParaRPr lang="en-US" dirty="0">
              <a:solidFill>
                <a:srgbClr val="003659"/>
              </a:solidFill>
              <a:latin typeface="Arial" pitchFamily="34" charset="0"/>
              <a:ea typeface="ＭＳ Ｐゴシック"/>
              <a:cs typeface="ＭＳ Ｐゴシック"/>
            </a:endParaRPr>
          </a:p>
          <a:p>
            <a:pPr>
              <a:tabLst>
                <a:tab pos="1078963" algn="l"/>
                <a:tab pos="1342514" algn="l"/>
              </a:tabLst>
              <a:defRPr/>
            </a:pPr>
            <a:endParaRPr lang="en-US" dirty="0">
              <a:solidFill>
                <a:srgbClr val="003659"/>
              </a:solidFill>
              <a:latin typeface="Arial" pitchFamily="34" charset="0"/>
              <a:ea typeface="ＭＳ Ｐゴシック"/>
              <a:cs typeface="ＭＳ Ｐゴシック"/>
            </a:endParaRPr>
          </a:p>
        </p:txBody>
      </p:sp>
      <p:sp>
        <p:nvSpPr>
          <p:cNvPr id="33796" name="TextBox 5"/>
          <p:cNvSpPr txBox="1">
            <a:spLocks noChangeArrowheads="1"/>
          </p:cNvSpPr>
          <p:nvPr/>
        </p:nvSpPr>
        <p:spPr bwMode="auto">
          <a:xfrm>
            <a:off x="569278" y="5282354"/>
            <a:ext cx="8471059" cy="593725"/>
          </a:xfrm>
          <a:prstGeom prst="rect">
            <a:avLst/>
          </a:prstGeom>
          <a:noFill/>
          <a:ln w="9525">
            <a:noFill/>
            <a:miter lim="800000"/>
            <a:headEnd/>
            <a:tailEnd/>
          </a:ln>
        </p:spPr>
        <p:txBody>
          <a:bodyPr lIns="101882" tIns="50941" rIns="101882" bIns="50941">
            <a:spAutoFit/>
          </a:bodyPr>
          <a:lstStyle/>
          <a:p>
            <a:pPr>
              <a:tabLst>
                <a:tab pos="891471" algn="l"/>
                <a:tab pos="1078963" algn="l"/>
              </a:tabLst>
            </a:pPr>
            <a:r>
              <a:rPr lang="en-US" sz="1600" dirty="0">
                <a:solidFill>
                  <a:srgbClr val="003659"/>
                </a:solidFill>
              </a:rPr>
              <a:t>* any information concerning a natural person which, because of name, number, personal mark, or other identifier, can be used to identify such natural person</a:t>
            </a:r>
          </a:p>
        </p:txBody>
      </p:sp>
      <p:sp>
        <p:nvSpPr>
          <p:cNvPr id="33797" name="TextBox 6"/>
          <p:cNvSpPr txBox="1">
            <a:spLocks noChangeArrowheads="1"/>
          </p:cNvSpPr>
          <p:nvPr/>
        </p:nvSpPr>
        <p:spPr bwMode="auto">
          <a:xfrm>
            <a:off x="578009" y="6423026"/>
            <a:ext cx="8472805" cy="278871"/>
          </a:xfrm>
          <a:prstGeom prst="rect">
            <a:avLst/>
          </a:prstGeom>
          <a:noFill/>
          <a:ln w="9525">
            <a:noFill/>
            <a:miter lim="800000"/>
            <a:headEnd/>
            <a:tailEnd/>
          </a:ln>
        </p:spPr>
        <p:txBody>
          <a:bodyPr lIns="101882" tIns="50941" rIns="101882" bIns="50941">
            <a:spAutoFit/>
          </a:bodyPr>
          <a:lstStyle/>
          <a:p>
            <a:pPr algn="ctr">
              <a:tabLst>
                <a:tab pos="891471" algn="l"/>
                <a:tab pos="1078963" algn="l"/>
              </a:tabLst>
            </a:pPr>
            <a:r>
              <a:rPr lang="en-US" sz="1100" dirty="0">
                <a:solidFill>
                  <a:srgbClr val="003659"/>
                </a:solidFill>
              </a:rPr>
              <a:t>http://www.cscic.state.ny.us/lib/laws/faq.cfm</a:t>
            </a:r>
          </a:p>
        </p:txBody>
      </p:sp>
    </p:spTree>
  </p:cSld>
  <p:clrMapOvr>
    <a:masterClrMapping/>
  </p:clrMapOvr>
  <p:transition>
    <p:fad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2050" name="Picture 2"/>
          <p:cNvPicPr>
            <a:picLocks noChangeAspect="1" noChangeArrowheads="1"/>
          </p:cNvPicPr>
          <p:nvPr/>
        </p:nvPicPr>
        <p:blipFill>
          <a:blip r:embed="rId2" cstate="print"/>
          <a:srcRect/>
          <a:stretch>
            <a:fillRect/>
          </a:stretch>
        </p:blipFill>
        <p:spPr bwMode="auto">
          <a:xfrm>
            <a:off x="990600" y="2647510"/>
            <a:ext cx="8028803" cy="261028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0370" y="914400"/>
            <a:ext cx="9061291" cy="838200"/>
          </a:xfrm>
        </p:spPr>
        <p:txBody>
          <a:bodyPr/>
          <a:lstStyle/>
          <a:p>
            <a:r>
              <a:rPr lang="en-US" sz="4000" b="1" dirty="0" smtClean="0"/>
              <a:t>Over Simplified PII / CI policy (think SSN*)</a:t>
            </a:r>
            <a:r>
              <a:rPr lang="en-US" sz="6000" b="1" dirty="0" smtClean="0"/>
              <a:t/>
            </a:r>
            <a:br>
              <a:rPr lang="en-US" sz="6000" b="1" dirty="0" smtClean="0"/>
            </a:br>
            <a:endParaRPr lang="en-US" b="1" dirty="0" smtClean="0"/>
          </a:p>
        </p:txBody>
      </p:sp>
      <p:sp>
        <p:nvSpPr>
          <p:cNvPr id="3" name="Content Placeholder 2"/>
          <p:cNvSpPr>
            <a:spLocks noGrp="1"/>
          </p:cNvSpPr>
          <p:nvPr>
            <p:ph idx="1"/>
          </p:nvPr>
        </p:nvSpPr>
        <p:spPr>
          <a:xfrm>
            <a:off x="314325" y="1849543"/>
            <a:ext cx="9611360" cy="5491057"/>
          </a:xfrm>
        </p:spPr>
        <p:txBody>
          <a:bodyPr/>
          <a:lstStyle/>
          <a:p>
            <a:pPr>
              <a:buSzPts val="2200"/>
              <a:tabLst>
                <a:tab pos="4841186" algn="l"/>
              </a:tabLst>
            </a:pPr>
            <a:r>
              <a:rPr lang="en-US" sz="2700" dirty="0" smtClean="0">
                <a:solidFill>
                  <a:srgbClr val="000000"/>
                </a:solidFill>
                <a:latin typeface="Perpetua" pitchFamily="18" charset="0"/>
              </a:rPr>
              <a:t>If you’re not the data custodian	</a:t>
            </a:r>
            <a:r>
              <a:rPr lang="en-US" sz="2700" dirty="0" smtClean="0">
                <a:solidFill>
                  <a:srgbClr val="0000FF"/>
                </a:solidFill>
                <a:latin typeface="Perpetua" pitchFamily="18" charset="0"/>
              </a:rPr>
              <a:t>don’t collect it</a:t>
            </a:r>
          </a:p>
          <a:p>
            <a:pPr>
              <a:buSzPts val="2200"/>
              <a:tabLst>
                <a:tab pos="4841186" algn="l"/>
              </a:tabLst>
            </a:pPr>
            <a:r>
              <a:rPr lang="en-US" sz="2700" dirty="0" smtClean="0">
                <a:solidFill>
                  <a:srgbClr val="000000"/>
                </a:solidFill>
                <a:latin typeface="Perpetua" pitchFamily="18" charset="0"/>
              </a:rPr>
              <a:t>If you need it	</a:t>
            </a:r>
            <a:r>
              <a:rPr lang="en-US" sz="2700" dirty="0" smtClean="0">
                <a:solidFill>
                  <a:srgbClr val="0000FF"/>
                </a:solidFill>
                <a:latin typeface="Perpetua" pitchFamily="18" charset="0"/>
              </a:rPr>
              <a:t>ask for it</a:t>
            </a:r>
          </a:p>
          <a:p>
            <a:pPr>
              <a:buSzPts val="2200"/>
              <a:tabLst>
                <a:tab pos="4841186" algn="l"/>
              </a:tabLst>
            </a:pPr>
            <a:r>
              <a:rPr lang="en-US" sz="2700" dirty="0" smtClean="0">
                <a:solidFill>
                  <a:srgbClr val="000000"/>
                </a:solidFill>
                <a:latin typeface="Perpetua" pitchFamily="18" charset="0"/>
              </a:rPr>
              <a:t>If you don’t need it	</a:t>
            </a:r>
            <a:r>
              <a:rPr lang="en-US" sz="2700" dirty="0" smtClean="0">
                <a:solidFill>
                  <a:srgbClr val="0000FF"/>
                </a:solidFill>
                <a:latin typeface="Perpetua" pitchFamily="18" charset="0"/>
              </a:rPr>
              <a:t>you shouldn’t have it</a:t>
            </a:r>
          </a:p>
          <a:p>
            <a:pPr>
              <a:buSzPts val="2200"/>
              <a:tabLst>
                <a:tab pos="4841186" algn="l"/>
              </a:tabLst>
            </a:pPr>
            <a:r>
              <a:rPr lang="en-US" sz="2700" dirty="0" smtClean="0">
                <a:solidFill>
                  <a:srgbClr val="000000"/>
                </a:solidFill>
                <a:latin typeface="Perpetua" pitchFamily="18" charset="0"/>
              </a:rPr>
              <a:t>If you do use it	</a:t>
            </a:r>
            <a:r>
              <a:rPr lang="en-US" sz="2700" dirty="0" smtClean="0">
                <a:solidFill>
                  <a:srgbClr val="0000FF"/>
                </a:solidFill>
                <a:latin typeface="Perpetua" pitchFamily="18" charset="0"/>
              </a:rPr>
              <a:t>don’t store it (ask again)</a:t>
            </a:r>
          </a:p>
          <a:p>
            <a:pPr>
              <a:buSzPts val="2200"/>
              <a:tabLst>
                <a:tab pos="4841186" algn="l"/>
              </a:tabLst>
            </a:pPr>
            <a:r>
              <a:rPr lang="en-US" sz="2700" dirty="0" smtClean="0">
                <a:solidFill>
                  <a:srgbClr val="000000"/>
                </a:solidFill>
                <a:latin typeface="Perpetua" pitchFamily="18" charset="0"/>
              </a:rPr>
              <a:t>If you must store it	</a:t>
            </a:r>
            <a:r>
              <a:rPr lang="en-US" sz="2700" dirty="0" smtClean="0">
                <a:solidFill>
                  <a:srgbClr val="0000FF"/>
                </a:solidFill>
                <a:latin typeface="Perpetua" pitchFamily="18" charset="0"/>
              </a:rPr>
              <a:t>encrypt it / password protect it</a:t>
            </a:r>
          </a:p>
          <a:p>
            <a:pPr>
              <a:buSzPts val="2200"/>
              <a:tabLst>
                <a:tab pos="4841186" algn="l"/>
              </a:tabLst>
            </a:pPr>
            <a:r>
              <a:rPr lang="en-US" sz="2700" dirty="0" smtClean="0">
                <a:solidFill>
                  <a:srgbClr val="000000"/>
                </a:solidFill>
                <a:latin typeface="Perpetua" pitchFamily="18" charset="0"/>
              </a:rPr>
              <a:t>If you do have it	</a:t>
            </a:r>
            <a:r>
              <a:rPr lang="en-US" sz="2700" dirty="0" smtClean="0">
                <a:solidFill>
                  <a:srgbClr val="0000FF"/>
                </a:solidFill>
                <a:latin typeface="Perpetua" pitchFamily="18" charset="0"/>
              </a:rPr>
              <a:t>don’t share it (ask again)</a:t>
            </a:r>
          </a:p>
          <a:p>
            <a:pPr>
              <a:buSzPts val="2200"/>
              <a:tabLst>
                <a:tab pos="4841186" algn="l"/>
              </a:tabLst>
            </a:pPr>
            <a:r>
              <a:rPr lang="en-US" sz="2700" dirty="0" smtClean="0">
                <a:solidFill>
                  <a:schemeClr val="bg1"/>
                </a:solidFill>
                <a:latin typeface="Perpetua" pitchFamily="18" charset="0"/>
              </a:rPr>
              <a:t>If you have to share it	</a:t>
            </a:r>
            <a:r>
              <a:rPr lang="en-US" sz="2700" dirty="0" smtClean="0">
                <a:solidFill>
                  <a:srgbClr val="0000FF"/>
                </a:solidFill>
                <a:latin typeface="Perpetua" pitchFamily="18" charset="0"/>
              </a:rPr>
              <a:t>send it securely</a:t>
            </a:r>
          </a:p>
          <a:p>
            <a:pPr>
              <a:buSzPts val="2200"/>
              <a:tabLst>
                <a:tab pos="4841186" algn="l"/>
              </a:tabLst>
            </a:pPr>
            <a:r>
              <a:rPr lang="en-US" sz="2700" dirty="0" smtClean="0">
                <a:solidFill>
                  <a:srgbClr val="000000"/>
                </a:solidFill>
                <a:latin typeface="Perpetua" pitchFamily="18" charset="0"/>
              </a:rPr>
              <a:t>When you’re done with it	</a:t>
            </a:r>
            <a:r>
              <a:rPr lang="en-US" sz="2700" dirty="0" smtClean="0">
                <a:solidFill>
                  <a:srgbClr val="0000FF"/>
                </a:solidFill>
                <a:latin typeface="Perpetua" pitchFamily="18" charset="0"/>
              </a:rPr>
              <a:t>securely delete it</a:t>
            </a:r>
          </a:p>
          <a:p>
            <a:pPr>
              <a:buSzPts val="2200"/>
              <a:buNone/>
              <a:tabLst>
                <a:tab pos="4841186" algn="l"/>
              </a:tabLst>
            </a:pPr>
            <a:endParaRPr lang="en-US" sz="2700" dirty="0" smtClean="0">
              <a:solidFill>
                <a:srgbClr val="0000FF"/>
              </a:solidFill>
              <a:latin typeface="Perpetua" pitchFamily="18" charset="0"/>
            </a:endParaRPr>
          </a:p>
          <a:p>
            <a:pPr>
              <a:buSzPts val="2200"/>
              <a:buNone/>
              <a:tabLst>
                <a:tab pos="4841186" algn="l"/>
              </a:tabLst>
            </a:pPr>
            <a:r>
              <a:rPr lang="en-US" sz="2700" dirty="0" smtClean="0">
                <a:solidFill>
                  <a:srgbClr val="0000FF"/>
                </a:solidFill>
                <a:latin typeface="Perpetua" pitchFamily="18" charset="0"/>
              </a:rPr>
              <a:t>*Current Nazareth policy already restricts access to SSN. </a:t>
            </a:r>
          </a:p>
        </p:txBody>
      </p:sp>
      <p:sp>
        <p:nvSpPr>
          <p:cNvPr id="34820" name="Title 1"/>
          <p:cNvSpPr txBox="1">
            <a:spLocks/>
          </p:cNvSpPr>
          <p:nvPr/>
        </p:nvSpPr>
        <p:spPr bwMode="auto">
          <a:xfrm>
            <a:off x="1681640" y="1209040"/>
            <a:ext cx="6993731" cy="848360"/>
          </a:xfrm>
          <a:prstGeom prst="rect">
            <a:avLst/>
          </a:prstGeom>
          <a:noFill/>
          <a:ln w="9525">
            <a:noFill/>
            <a:miter lim="800000"/>
            <a:headEnd/>
            <a:tailEnd/>
          </a:ln>
        </p:spPr>
        <p:txBody>
          <a:bodyPr lIns="101882" tIns="50941" rIns="101882" bIns="50941" anchor="ctr"/>
          <a:lstStyle/>
          <a:p>
            <a:pPr eaLnBrk="0" hangingPunct="0">
              <a:spcBef>
                <a:spcPct val="20000"/>
              </a:spcBef>
            </a:pPr>
            <a:r>
              <a:rPr lang="en-US" sz="4500" b="1" dirty="0">
                <a:solidFill>
                  <a:srgbClr val="4C4C4C"/>
                </a:solidFill>
                <a:latin typeface="Calibri" charset="0"/>
              </a:rPr>
              <a:t>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left)">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left)">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ipe(left)">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ipe(left)">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wipe(left)">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wipe(left)">
                                      <p:cBhvr>
                                        <p:cTn id="42" dur="5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wipe(left)">
                                      <p:cBhvr>
                                        <p:cTn id="47" dur="500"/>
                                        <p:tgtEl>
                                          <p:spTgt spid="3">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wipe(left)">
                                      <p:cBhvr>
                                        <p:cTn id="5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Information Security Group</a:t>
            </a:r>
            <a:endParaRPr lang="en-US" sz="4000" dirty="0"/>
          </a:p>
        </p:txBody>
      </p:sp>
      <p:sp>
        <p:nvSpPr>
          <p:cNvPr id="3" name="Content Placeholder 2"/>
          <p:cNvSpPr>
            <a:spLocks noGrp="1"/>
          </p:cNvSpPr>
          <p:nvPr>
            <p:ph idx="1"/>
          </p:nvPr>
        </p:nvSpPr>
        <p:spPr>
          <a:xfrm>
            <a:off x="503238" y="1524000"/>
            <a:ext cx="9051925" cy="5419725"/>
          </a:xfrm>
        </p:spPr>
        <p:txBody>
          <a:bodyPr/>
          <a:lstStyle/>
          <a:p>
            <a:r>
              <a:rPr lang="en-US" sz="2800" dirty="0" smtClean="0"/>
              <a:t>Newly formed Nazareth group to establish an Information Security Program</a:t>
            </a:r>
          </a:p>
          <a:p>
            <a:endParaRPr lang="en-US" sz="2800" dirty="0" smtClean="0"/>
          </a:p>
          <a:p>
            <a:r>
              <a:rPr lang="en-US" sz="2800" dirty="0" smtClean="0"/>
              <a:t>Defining CI (Confidential Information) for Nazareth</a:t>
            </a:r>
          </a:p>
          <a:p>
            <a:endParaRPr lang="en-US" sz="2800" dirty="0" smtClean="0"/>
          </a:p>
          <a:p>
            <a:r>
              <a:rPr lang="en-US" sz="2800" dirty="0" smtClean="0"/>
              <a:t>Responsible for :</a:t>
            </a:r>
          </a:p>
          <a:p>
            <a:pPr lvl="1"/>
            <a:r>
              <a:rPr lang="en-US" sz="2800" dirty="0" smtClean="0"/>
              <a:t>Defining an Information Security Policy</a:t>
            </a:r>
          </a:p>
          <a:p>
            <a:pPr lvl="1"/>
            <a:r>
              <a:rPr lang="en-US" sz="2800" dirty="0" smtClean="0"/>
              <a:t>Choosing supporting technology to enforce Policy (e.g. IDFinder)</a:t>
            </a:r>
          </a:p>
          <a:p>
            <a:pPr lvl="1"/>
            <a:r>
              <a:rPr lang="en-US" sz="2800" dirty="0" smtClean="0"/>
              <a:t>Establishing training and education</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1000"/>
                                        <p:tgtEl>
                                          <p:spTgt spid="3">
                                            <p:txEl>
                                              <p:pRg st="0" end="0"/>
                                            </p:txEl>
                                          </p:spTgt>
                                        </p:tgtEl>
                                      </p:cBhvr>
                                    </p:animEffect>
                                  </p:childTnLst>
                                </p:cTn>
                              </p:par>
                            </p:childTnLst>
                          </p:cTn>
                        </p:par>
                        <p:par>
                          <p:cTn id="8" fill="hold">
                            <p:stCondLst>
                              <p:cond delay="1000"/>
                            </p:stCondLst>
                            <p:childTnLst>
                              <p:par>
                                <p:cTn id="9" presetID="3" presetClass="entr" presetSubtype="10" fill="hold"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blinds(horizontal)">
                                      <p:cBhvr>
                                        <p:cTn id="11" dur="1000"/>
                                        <p:tgtEl>
                                          <p:spTgt spid="3">
                                            <p:txEl>
                                              <p:pRg st="2" end="2"/>
                                            </p:txEl>
                                          </p:spTgt>
                                        </p:tgtEl>
                                      </p:cBhvr>
                                    </p:animEffect>
                                  </p:childTnLst>
                                </p:cTn>
                              </p:par>
                            </p:childTnLst>
                          </p:cTn>
                        </p:par>
                        <p:par>
                          <p:cTn id="12" fill="hold">
                            <p:stCondLst>
                              <p:cond delay="2000"/>
                            </p:stCondLst>
                            <p:childTnLst>
                              <p:par>
                                <p:cTn id="13" presetID="3" presetClass="entr" presetSubtype="10" fill="hold" nodeType="after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blinds(horizontal)">
                                      <p:cBhvr>
                                        <p:cTn id="15" dur="1000"/>
                                        <p:tgtEl>
                                          <p:spTgt spid="3">
                                            <p:txEl>
                                              <p:pRg st="4" end="4"/>
                                            </p:txEl>
                                          </p:spTgt>
                                        </p:tgtEl>
                                      </p:cBhvr>
                                    </p:animEffect>
                                  </p:childTnLst>
                                </p:cTn>
                              </p:par>
                            </p:childTnLst>
                          </p:cTn>
                        </p:par>
                        <p:par>
                          <p:cTn id="16" fill="hold">
                            <p:stCondLst>
                              <p:cond delay="3000"/>
                            </p:stCondLst>
                            <p:childTnLst>
                              <p:par>
                                <p:cTn id="17" presetID="3" presetClass="entr" presetSubtype="10" fill="hold" nodeType="after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blinds(horizontal)">
                                      <p:cBhvr>
                                        <p:cTn id="19" dur="2000"/>
                                        <p:tgtEl>
                                          <p:spTgt spid="3">
                                            <p:txEl>
                                              <p:pRg st="5" end="5"/>
                                            </p:txEl>
                                          </p:spTgt>
                                        </p:tgtEl>
                                      </p:cBhvr>
                                    </p:animEffect>
                                  </p:childTnLst>
                                </p:cTn>
                              </p:par>
                            </p:childTnLst>
                          </p:cTn>
                        </p:par>
                        <p:par>
                          <p:cTn id="20" fill="hold">
                            <p:stCondLst>
                              <p:cond delay="5000"/>
                            </p:stCondLst>
                            <p:childTnLst>
                              <p:par>
                                <p:cTn id="21" presetID="3" presetClass="entr" presetSubtype="10" fill="hold" nodeType="after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blinds(horizontal)">
                                      <p:cBhvr>
                                        <p:cTn id="23" dur="2000"/>
                                        <p:tgtEl>
                                          <p:spTgt spid="3">
                                            <p:txEl>
                                              <p:pRg st="6" end="6"/>
                                            </p:txEl>
                                          </p:spTgt>
                                        </p:tgtEl>
                                      </p:cBhvr>
                                    </p:animEffect>
                                  </p:childTnLst>
                                </p:cTn>
                              </p:par>
                            </p:childTnLst>
                          </p:cTn>
                        </p:par>
                        <p:par>
                          <p:cTn id="24" fill="hold">
                            <p:stCondLst>
                              <p:cond delay="7000"/>
                            </p:stCondLst>
                            <p:childTnLst>
                              <p:par>
                                <p:cTn id="25" presetID="3" presetClass="entr" presetSubtype="10" fill="hold" nodeType="after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blinds(horizontal)">
                                      <p:cBhvr>
                                        <p:cTn id="27"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pPr eaLnBrk="1" hangingPunct="1"/>
            <a:r>
              <a:rPr lang="en-US" sz="4000" b="1" dirty="0" smtClean="0"/>
              <a:t>What is FERPA?</a:t>
            </a:r>
          </a:p>
        </p:txBody>
      </p:sp>
      <p:sp>
        <p:nvSpPr>
          <p:cNvPr id="35843" name="Content Placeholder 2"/>
          <p:cNvSpPr>
            <a:spLocks noGrp="1"/>
          </p:cNvSpPr>
          <p:nvPr>
            <p:ph idx="1"/>
          </p:nvPr>
        </p:nvSpPr>
        <p:spPr/>
        <p:txBody>
          <a:bodyPr/>
          <a:lstStyle/>
          <a:p>
            <a:pPr eaLnBrk="1" hangingPunct="1"/>
            <a:r>
              <a:rPr lang="en-US" sz="2800" dirty="0" smtClean="0"/>
              <a:t>FERPA (Buckley Amendment) is a federal law that protects the confidentiality of student educational records. Under the act, the student has the right to access their educational records, the right to request corrections, and the ability to limit disclosure of this information.</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n-US" sz="3600" b="1" dirty="0" smtClean="0"/>
              <a:t>Nazareth College Policies Regarding FERPA</a:t>
            </a:r>
            <a:r>
              <a:rPr lang="en-US" sz="4000" b="1" dirty="0" smtClean="0"/>
              <a:t/>
            </a:r>
            <a:br>
              <a:rPr lang="en-US" sz="4000" b="1" dirty="0" smtClean="0"/>
            </a:br>
            <a:endParaRPr lang="en-US" sz="4000" dirty="0" smtClean="0"/>
          </a:p>
        </p:txBody>
      </p:sp>
      <p:sp>
        <p:nvSpPr>
          <p:cNvPr id="3" name="Content Placeholder 2"/>
          <p:cNvSpPr>
            <a:spLocks noGrp="1"/>
          </p:cNvSpPr>
          <p:nvPr>
            <p:ph idx="1"/>
          </p:nvPr>
        </p:nvSpPr>
        <p:spPr>
          <a:xfrm>
            <a:off x="502920" y="1468120"/>
            <a:ext cx="9052560" cy="5699760"/>
          </a:xfrm>
        </p:spPr>
        <p:txBody>
          <a:bodyPr rtlCol="0">
            <a:normAutofit lnSpcReduction="10000"/>
          </a:bodyPr>
          <a:lstStyle/>
          <a:p>
            <a:pPr eaLnBrk="1" fontAlgn="auto" hangingPunct="1">
              <a:spcAft>
                <a:spcPts val="0"/>
              </a:spcAft>
              <a:buFont typeface="Arial" pitchFamily="34" charset="0"/>
              <a:buChar char="•"/>
              <a:defRPr/>
            </a:pPr>
            <a:r>
              <a:rPr lang="en-US" sz="2500" dirty="0" smtClean="0"/>
              <a:t>FERPA guidelines restrict directory information that can be released by colleges and universities. Under FERPA, directory information may be released without written consent from the student unless the student signs a nondisclosure statement in the Registrar’s Office. </a:t>
            </a:r>
          </a:p>
          <a:p>
            <a:pPr eaLnBrk="1" fontAlgn="auto" hangingPunct="1">
              <a:spcAft>
                <a:spcPts val="0"/>
              </a:spcAft>
              <a:buFont typeface="Arial" pitchFamily="34" charset="0"/>
              <a:buChar char="•"/>
              <a:defRPr/>
            </a:pPr>
            <a:endParaRPr lang="en-US" sz="2500" dirty="0" smtClean="0"/>
          </a:p>
          <a:p>
            <a:pPr eaLnBrk="1" fontAlgn="auto" hangingPunct="1">
              <a:spcAft>
                <a:spcPts val="0"/>
              </a:spcAft>
              <a:buFont typeface="Arial" pitchFamily="34" charset="0"/>
              <a:buChar char="•"/>
              <a:defRPr/>
            </a:pPr>
            <a:r>
              <a:rPr lang="en-US" sz="2200" dirty="0" smtClean="0"/>
              <a:t>While FERPA allows for the release of a wider range of directory information, Nazareth College Registrar’s Office has adopted an internal policy to release only: </a:t>
            </a:r>
          </a:p>
          <a:p>
            <a:pPr lvl="1" eaLnBrk="1" fontAlgn="auto" hangingPunct="1">
              <a:spcAft>
                <a:spcPts val="0"/>
              </a:spcAft>
              <a:buNone/>
              <a:defRPr/>
            </a:pPr>
            <a:r>
              <a:rPr lang="en-US" sz="2000" dirty="0" smtClean="0"/>
              <a:t>• Name			 • dates of attendance</a:t>
            </a:r>
          </a:p>
          <a:p>
            <a:pPr lvl="1" eaLnBrk="1" fontAlgn="auto" hangingPunct="1">
              <a:spcAft>
                <a:spcPts val="0"/>
              </a:spcAft>
              <a:buNone/>
              <a:defRPr/>
            </a:pPr>
            <a:r>
              <a:rPr lang="en-US" sz="2000" dirty="0" smtClean="0"/>
              <a:t>• previous school attended	 • class</a:t>
            </a:r>
          </a:p>
          <a:p>
            <a:pPr lvl="1" eaLnBrk="1" fontAlgn="auto" hangingPunct="1">
              <a:spcAft>
                <a:spcPts val="0"/>
              </a:spcAft>
              <a:buNone/>
              <a:defRPr/>
            </a:pPr>
            <a:r>
              <a:rPr lang="en-US" sz="2000" dirty="0" smtClean="0"/>
              <a:t>• major fields of study	 • graduation honors</a:t>
            </a:r>
          </a:p>
          <a:p>
            <a:pPr lvl="1" eaLnBrk="1" fontAlgn="auto" hangingPunct="1">
              <a:spcAft>
                <a:spcPts val="0"/>
              </a:spcAft>
              <a:buNone/>
              <a:defRPr/>
            </a:pPr>
            <a:r>
              <a:rPr lang="en-US" sz="2000" dirty="0" smtClean="0"/>
              <a:t>• degrees conferred 		 • date and place of birth</a:t>
            </a:r>
          </a:p>
          <a:p>
            <a:pPr eaLnBrk="1" fontAlgn="auto" hangingPunct="1">
              <a:spcAft>
                <a:spcPts val="0"/>
              </a:spcAft>
              <a:buFont typeface="Arial" pitchFamily="34" charset="0"/>
              <a:buChar char="•"/>
              <a:defRPr/>
            </a:pPr>
            <a:endParaRPr lang="en-US" sz="2700" dirty="0" smtClean="0"/>
          </a:p>
          <a:p>
            <a:pPr eaLnBrk="1" fontAlgn="auto" hangingPunct="1">
              <a:spcAft>
                <a:spcPts val="0"/>
              </a:spcAft>
              <a:buFont typeface="Arial" pitchFamily="34" charset="0"/>
              <a:buChar char="•"/>
              <a:defRPr/>
            </a:pPr>
            <a:r>
              <a:rPr lang="en-US" sz="2700" dirty="0" smtClean="0"/>
              <a:t>http://www.naz.edu/registrar/ferpa-policy/</a:t>
            </a:r>
            <a:endParaRPr lang="en-US" sz="2200" dirty="0" smtClean="0"/>
          </a:p>
          <a:p>
            <a:pPr eaLnBrk="1" fontAlgn="auto" hangingPunct="1">
              <a:spcAft>
                <a:spcPts val="0"/>
              </a:spcAft>
              <a:buFont typeface="Arial" pitchFamily="34" charset="0"/>
              <a:buChar char="•"/>
              <a:defRPr/>
            </a:pPr>
            <a:endParaRPr lang="en-US" sz="22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754380" y="1554480"/>
            <a:ext cx="7627620" cy="2072640"/>
          </a:xfrm>
        </p:spPr>
        <p:txBody>
          <a:bodyPr/>
          <a:lstStyle/>
          <a:p>
            <a:pPr eaLnBrk="1" hangingPunct="1">
              <a:defRPr/>
            </a:pPr>
            <a:r>
              <a:rPr lang="en-US" sz="4500" i="1" dirty="0" smtClean="0"/>
              <a:t>Data Integrity / Accuracy   </a:t>
            </a:r>
            <a:r>
              <a:rPr lang="en-US" sz="4500" dirty="0" smtClean="0"/>
              <a:t/>
            </a:r>
            <a:br>
              <a:rPr lang="en-US" sz="4500" dirty="0" smtClean="0"/>
            </a:br>
            <a:endParaRPr lang="en-US" sz="4500" dirty="0" smtClean="0"/>
          </a:p>
        </p:txBody>
      </p:sp>
      <p:sp>
        <p:nvSpPr>
          <p:cNvPr id="7171" name="Subtitle 2"/>
          <p:cNvSpPr>
            <a:spLocks noGrp="1"/>
          </p:cNvSpPr>
          <p:nvPr>
            <p:ph type="subTitle" idx="1"/>
          </p:nvPr>
        </p:nvSpPr>
        <p:spPr>
          <a:xfrm>
            <a:off x="586740" y="3659505"/>
            <a:ext cx="8640445" cy="1986280"/>
          </a:xfrm>
        </p:spPr>
        <p:txBody>
          <a:bodyPr/>
          <a:lstStyle/>
          <a:p>
            <a:pPr algn="r" eaLnBrk="1" hangingPunct="1"/>
            <a:r>
              <a:rPr lang="en-US" dirty="0" smtClean="0"/>
              <a:t>Shared data</a:t>
            </a:r>
          </a:p>
          <a:p>
            <a:pPr algn="r"/>
            <a:r>
              <a:rPr lang="en-US" dirty="0" smtClean="0"/>
              <a:t>Reporting requirements</a:t>
            </a:r>
          </a:p>
          <a:p>
            <a:pPr algn="r"/>
            <a:r>
              <a:rPr lang="en-US" dirty="0" smtClean="0"/>
              <a:t>Data–based decision making</a:t>
            </a:r>
          </a:p>
          <a:p>
            <a:pPr eaLnBrk="1" hangingPunct="1"/>
            <a:endParaRPr lang="en-US" dirty="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Box 2"/>
          <p:cNvSpPr txBox="1">
            <a:spLocks noChangeArrowheads="1"/>
          </p:cNvSpPr>
          <p:nvPr/>
        </p:nvSpPr>
        <p:spPr bwMode="auto">
          <a:xfrm>
            <a:off x="1066800" y="762000"/>
            <a:ext cx="7711440" cy="732261"/>
          </a:xfrm>
          <a:prstGeom prst="rect">
            <a:avLst/>
          </a:prstGeom>
          <a:noFill/>
          <a:ln w="9525">
            <a:noFill/>
            <a:miter lim="800000"/>
            <a:headEnd/>
            <a:tailEnd/>
          </a:ln>
        </p:spPr>
        <p:txBody>
          <a:bodyPr lIns="101882" tIns="50941" rIns="101882" bIns="50941">
            <a:spAutoFit/>
          </a:bodyPr>
          <a:lstStyle/>
          <a:p>
            <a:pPr>
              <a:defRPr/>
            </a:pPr>
            <a:r>
              <a:rPr lang="en-US" sz="4000" b="1" dirty="0">
                <a:latin typeface="+mj-lt"/>
                <a:ea typeface="ＭＳ Ｐゴシック"/>
                <a:cs typeface="ＭＳ Ｐゴシック"/>
              </a:rPr>
              <a:t>Next steps</a:t>
            </a:r>
            <a:r>
              <a:rPr lang="en-US" dirty="0">
                <a:latin typeface="Arial" pitchFamily="34" charset="0"/>
                <a:ea typeface="ＭＳ Ｐゴシック"/>
                <a:cs typeface="ＭＳ Ｐゴシック"/>
              </a:rPr>
              <a:t>	</a:t>
            </a:r>
          </a:p>
        </p:txBody>
      </p:sp>
      <p:sp>
        <p:nvSpPr>
          <p:cNvPr id="37891" name="TextBox 3"/>
          <p:cNvSpPr txBox="1">
            <a:spLocks noChangeArrowheads="1"/>
          </p:cNvSpPr>
          <p:nvPr/>
        </p:nvSpPr>
        <p:spPr bwMode="auto">
          <a:xfrm>
            <a:off x="1089660" y="1447801"/>
            <a:ext cx="7292340" cy="5919854"/>
          </a:xfrm>
          <a:prstGeom prst="rect">
            <a:avLst/>
          </a:prstGeom>
          <a:noFill/>
          <a:ln w="9525">
            <a:noFill/>
            <a:miter lim="800000"/>
            <a:headEnd/>
            <a:tailEnd/>
          </a:ln>
        </p:spPr>
        <p:txBody>
          <a:bodyPr wrap="square" lIns="101882" tIns="50941" rIns="101882" bIns="50941">
            <a:spAutoFit/>
          </a:bodyPr>
          <a:lstStyle/>
          <a:p>
            <a:r>
              <a:rPr lang="en-US" sz="2700" dirty="0">
                <a:solidFill>
                  <a:srgbClr val="0070C0"/>
                </a:solidFill>
              </a:rPr>
              <a:t> </a:t>
            </a:r>
            <a:r>
              <a:rPr lang="en-US" sz="2700" dirty="0"/>
              <a:t>Data Integrity / Accuracy</a:t>
            </a:r>
          </a:p>
          <a:p>
            <a:pPr lvl="1">
              <a:buFont typeface="Arial" charset="0"/>
              <a:buChar char="•"/>
            </a:pPr>
            <a:r>
              <a:rPr lang="en-US" sz="2700" dirty="0"/>
              <a:t>Data Standards documentation</a:t>
            </a:r>
          </a:p>
          <a:p>
            <a:pPr lvl="1">
              <a:buFont typeface="Arial" charset="0"/>
              <a:buChar char="•"/>
            </a:pPr>
            <a:r>
              <a:rPr lang="en-US" sz="2700" dirty="0"/>
              <a:t>New employee training</a:t>
            </a:r>
          </a:p>
          <a:p>
            <a:pPr lvl="1">
              <a:buFont typeface="Arial" charset="0"/>
              <a:buChar char="•"/>
            </a:pPr>
            <a:r>
              <a:rPr lang="en-US" sz="2700" dirty="0"/>
              <a:t>Data Custodian</a:t>
            </a:r>
          </a:p>
          <a:p>
            <a:endParaRPr lang="en-US" sz="2700" dirty="0"/>
          </a:p>
          <a:p>
            <a:r>
              <a:rPr lang="en-US" sz="2700" dirty="0"/>
              <a:t>Data Security</a:t>
            </a:r>
          </a:p>
          <a:p>
            <a:pPr lvl="1">
              <a:buFont typeface="Arial" charset="0"/>
              <a:buChar char="•"/>
            </a:pPr>
            <a:r>
              <a:rPr lang="en-US" sz="2700" dirty="0" smtClean="0"/>
              <a:t>Stricter student access</a:t>
            </a:r>
          </a:p>
          <a:p>
            <a:pPr lvl="1">
              <a:buFont typeface="Arial" charset="0"/>
              <a:buChar char="•"/>
            </a:pPr>
            <a:r>
              <a:rPr lang="en-US" sz="2700" dirty="0" smtClean="0"/>
              <a:t>Tighter </a:t>
            </a:r>
            <a:r>
              <a:rPr lang="en-US" sz="2700" dirty="0"/>
              <a:t>password policy</a:t>
            </a:r>
          </a:p>
          <a:p>
            <a:pPr lvl="1">
              <a:buFont typeface="Arial" charset="0"/>
              <a:buChar char="•"/>
            </a:pPr>
            <a:r>
              <a:rPr lang="en-US" sz="2700" dirty="0"/>
              <a:t>Auth tool</a:t>
            </a:r>
          </a:p>
          <a:p>
            <a:pPr lvl="1">
              <a:buFont typeface="Arial" charset="0"/>
              <a:buChar char="•"/>
            </a:pPr>
            <a:r>
              <a:rPr lang="en-US" sz="2700" dirty="0" smtClean="0"/>
              <a:t>Development </a:t>
            </a:r>
            <a:r>
              <a:rPr lang="en-US" sz="2700" dirty="0"/>
              <a:t>of Information Security </a:t>
            </a:r>
            <a:r>
              <a:rPr lang="en-US" sz="2700" dirty="0" smtClean="0"/>
              <a:t>Program:</a:t>
            </a:r>
            <a:endParaRPr lang="en-US" sz="2700" dirty="0"/>
          </a:p>
          <a:p>
            <a:pPr lvl="2">
              <a:buFont typeface="Arial" charset="0"/>
              <a:buChar char="•"/>
            </a:pPr>
            <a:r>
              <a:rPr lang="en-US" sz="2700" dirty="0"/>
              <a:t>Information Security Policy</a:t>
            </a:r>
          </a:p>
          <a:p>
            <a:pPr lvl="3">
              <a:buFont typeface="Arial" charset="0"/>
              <a:buChar char="•"/>
            </a:pPr>
            <a:r>
              <a:rPr lang="en-US" sz="2700" dirty="0"/>
              <a:t>New technology</a:t>
            </a:r>
          </a:p>
          <a:p>
            <a:pPr lvl="4">
              <a:buFont typeface="Arial" charset="0"/>
              <a:buChar char="•"/>
            </a:pPr>
            <a:r>
              <a:rPr lang="en-US" sz="2700" dirty="0"/>
              <a:t>Awareness / training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afterEffect">
                                  <p:stCondLst>
                                    <p:cond delay="0"/>
                                  </p:stCondLst>
                                  <p:childTnLst>
                                    <p:set>
                                      <p:cBhvr>
                                        <p:cTn id="6" dur="1" fill="hold">
                                          <p:stCondLst>
                                            <p:cond delay="0"/>
                                          </p:stCondLst>
                                        </p:cTn>
                                        <p:tgtEl>
                                          <p:spTgt spid="37891">
                                            <p:txEl>
                                              <p:pRg st="0" end="0"/>
                                            </p:txEl>
                                          </p:spTgt>
                                        </p:tgtEl>
                                        <p:attrNameLst>
                                          <p:attrName>style.visibility</p:attrName>
                                        </p:attrNameLst>
                                      </p:cBhvr>
                                      <p:to>
                                        <p:strVal val="visible"/>
                                      </p:to>
                                    </p:set>
                                    <p:animEffect transition="in" filter="blinds(horizontal)">
                                      <p:cBhvr>
                                        <p:cTn id="7" dur="1000"/>
                                        <p:tgtEl>
                                          <p:spTgt spid="37891">
                                            <p:txEl>
                                              <p:pRg st="0" end="0"/>
                                            </p:txEl>
                                          </p:spTgt>
                                        </p:tgtEl>
                                      </p:cBhvr>
                                    </p:animEffect>
                                  </p:childTnLst>
                                </p:cTn>
                              </p:par>
                            </p:childTnLst>
                          </p:cTn>
                        </p:par>
                        <p:par>
                          <p:cTn id="8" fill="hold">
                            <p:stCondLst>
                              <p:cond delay="1000"/>
                            </p:stCondLst>
                            <p:childTnLst>
                              <p:par>
                                <p:cTn id="9" presetID="4" presetClass="entr" presetSubtype="16" fill="hold" nodeType="afterEffect">
                                  <p:stCondLst>
                                    <p:cond delay="0"/>
                                  </p:stCondLst>
                                  <p:childTnLst>
                                    <p:set>
                                      <p:cBhvr>
                                        <p:cTn id="10" dur="1" fill="hold">
                                          <p:stCondLst>
                                            <p:cond delay="0"/>
                                          </p:stCondLst>
                                        </p:cTn>
                                        <p:tgtEl>
                                          <p:spTgt spid="37891">
                                            <p:txEl>
                                              <p:pRg st="1" end="1"/>
                                            </p:txEl>
                                          </p:spTgt>
                                        </p:tgtEl>
                                        <p:attrNameLst>
                                          <p:attrName>style.visibility</p:attrName>
                                        </p:attrNameLst>
                                      </p:cBhvr>
                                      <p:to>
                                        <p:strVal val="visible"/>
                                      </p:to>
                                    </p:set>
                                    <p:animEffect transition="in" filter="box(in)">
                                      <p:cBhvr>
                                        <p:cTn id="11" dur="2000"/>
                                        <p:tgtEl>
                                          <p:spTgt spid="37891">
                                            <p:txEl>
                                              <p:pRg st="1" end="1"/>
                                            </p:txEl>
                                          </p:spTgt>
                                        </p:tgtEl>
                                      </p:cBhvr>
                                    </p:animEffect>
                                  </p:childTnLst>
                                </p:cTn>
                              </p:par>
                            </p:childTnLst>
                          </p:cTn>
                        </p:par>
                        <p:par>
                          <p:cTn id="12" fill="hold">
                            <p:stCondLst>
                              <p:cond delay="3000"/>
                            </p:stCondLst>
                            <p:childTnLst>
                              <p:par>
                                <p:cTn id="13" presetID="4" presetClass="entr" presetSubtype="16" fill="hold" nodeType="afterEffect">
                                  <p:stCondLst>
                                    <p:cond delay="0"/>
                                  </p:stCondLst>
                                  <p:childTnLst>
                                    <p:set>
                                      <p:cBhvr>
                                        <p:cTn id="14" dur="1" fill="hold">
                                          <p:stCondLst>
                                            <p:cond delay="0"/>
                                          </p:stCondLst>
                                        </p:cTn>
                                        <p:tgtEl>
                                          <p:spTgt spid="37891">
                                            <p:txEl>
                                              <p:pRg st="2" end="2"/>
                                            </p:txEl>
                                          </p:spTgt>
                                        </p:tgtEl>
                                        <p:attrNameLst>
                                          <p:attrName>style.visibility</p:attrName>
                                        </p:attrNameLst>
                                      </p:cBhvr>
                                      <p:to>
                                        <p:strVal val="visible"/>
                                      </p:to>
                                    </p:set>
                                    <p:animEffect transition="in" filter="box(in)">
                                      <p:cBhvr>
                                        <p:cTn id="15" dur="3000"/>
                                        <p:tgtEl>
                                          <p:spTgt spid="37891">
                                            <p:txEl>
                                              <p:pRg st="2" end="2"/>
                                            </p:txEl>
                                          </p:spTgt>
                                        </p:tgtEl>
                                      </p:cBhvr>
                                    </p:animEffect>
                                  </p:childTnLst>
                                </p:cTn>
                              </p:par>
                            </p:childTnLst>
                          </p:cTn>
                        </p:par>
                        <p:par>
                          <p:cTn id="16" fill="hold">
                            <p:stCondLst>
                              <p:cond delay="6000"/>
                            </p:stCondLst>
                            <p:childTnLst>
                              <p:par>
                                <p:cTn id="17" presetID="4" presetClass="entr" presetSubtype="16" fill="hold" nodeType="afterEffect">
                                  <p:stCondLst>
                                    <p:cond delay="0"/>
                                  </p:stCondLst>
                                  <p:childTnLst>
                                    <p:set>
                                      <p:cBhvr>
                                        <p:cTn id="18" dur="1" fill="hold">
                                          <p:stCondLst>
                                            <p:cond delay="0"/>
                                          </p:stCondLst>
                                        </p:cTn>
                                        <p:tgtEl>
                                          <p:spTgt spid="37891">
                                            <p:txEl>
                                              <p:pRg st="3" end="3"/>
                                            </p:txEl>
                                          </p:spTgt>
                                        </p:tgtEl>
                                        <p:attrNameLst>
                                          <p:attrName>style.visibility</p:attrName>
                                        </p:attrNameLst>
                                      </p:cBhvr>
                                      <p:to>
                                        <p:strVal val="visible"/>
                                      </p:to>
                                    </p:set>
                                    <p:animEffect transition="in" filter="box(in)">
                                      <p:cBhvr>
                                        <p:cTn id="19" dur="2000"/>
                                        <p:tgtEl>
                                          <p:spTgt spid="37891">
                                            <p:txEl>
                                              <p:pRg st="3" end="3"/>
                                            </p:txEl>
                                          </p:spTgt>
                                        </p:tgtEl>
                                      </p:cBhvr>
                                    </p:animEffect>
                                  </p:childTnLst>
                                </p:cTn>
                              </p:par>
                            </p:childTnLst>
                          </p:cTn>
                        </p:par>
                        <p:par>
                          <p:cTn id="20" fill="hold">
                            <p:stCondLst>
                              <p:cond delay="8000"/>
                            </p:stCondLst>
                            <p:childTnLst>
                              <p:par>
                                <p:cTn id="21" presetID="4" presetClass="entr" presetSubtype="16" fill="hold" nodeType="afterEffect">
                                  <p:stCondLst>
                                    <p:cond delay="0"/>
                                  </p:stCondLst>
                                  <p:childTnLst>
                                    <p:set>
                                      <p:cBhvr>
                                        <p:cTn id="22" dur="1" fill="hold">
                                          <p:stCondLst>
                                            <p:cond delay="0"/>
                                          </p:stCondLst>
                                        </p:cTn>
                                        <p:tgtEl>
                                          <p:spTgt spid="37891">
                                            <p:txEl>
                                              <p:pRg st="5" end="5"/>
                                            </p:txEl>
                                          </p:spTgt>
                                        </p:tgtEl>
                                        <p:attrNameLst>
                                          <p:attrName>style.visibility</p:attrName>
                                        </p:attrNameLst>
                                      </p:cBhvr>
                                      <p:to>
                                        <p:strVal val="visible"/>
                                      </p:to>
                                    </p:set>
                                    <p:animEffect transition="in" filter="box(in)">
                                      <p:cBhvr>
                                        <p:cTn id="23" dur="2000"/>
                                        <p:tgtEl>
                                          <p:spTgt spid="37891">
                                            <p:txEl>
                                              <p:pRg st="5" end="5"/>
                                            </p:txEl>
                                          </p:spTgt>
                                        </p:tgtEl>
                                      </p:cBhvr>
                                    </p:animEffect>
                                  </p:childTnLst>
                                </p:cTn>
                              </p:par>
                            </p:childTnLst>
                          </p:cTn>
                        </p:par>
                        <p:par>
                          <p:cTn id="24" fill="hold">
                            <p:stCondLst>
                              <p:cond delay="10000"/>
                            </p:stCondLst>
                            <p:childTnLst>
                              <p:par>
                                <p:cTn id="25" presetID="4" presetClass="entr" presetSubtype="16" fill="hold" nodeType="afterEffect">
                                  <p:stCondLst>
                                    <p:cond delay="0"/>
                                  </p:stCondLst>
                                  <p:childTnLst>
                                    <p:set>
                                      <p:cBhvr>
                                        <p:cTn id="26" dur="1" fill="hold">
                                          <p:stCondLst>
                                            <p:cond delay="0"/>
                                          </p:stCondLst>
                                        </p:cTn>
                                        <p:tgtEl>
                                          <p:spTgt spid="37891">
                                            <p:txEl>
                                              <p:pRg st="6" end="6"/>
                                            </p:txEl>
                                          </p:spTgt>
                                        </p:tgtEl>
                                        <p:attrNameLst>
                                          <p:attrName>style.visibility</p:attrName>
                                        </p:attrNameLst>
                                      </p:cBhvr>
                                      <p:to>
                                        <p:strVal val="visible"/>
                                      </p:to>
                                    </p:set>
                                    <p:animEffect transition="in" filter="box(in)">
                                      <p:cBhvr>
                                        <p:cTn id="27" dur="2000"/>
                                        <p:tgtEl>
                                          <p:spTgt spid="37891">
                                            <p:txEl>
                                              <p:pRg st="6" end="6"/>
                                            </p:txEl>
                                          </p:spTgt>
                                        </p:tgtEl>
                                      </p:cBhvr>
                                    </p:animEffect>
                                  </p:childTnLst>
                                </p:cTn>
                              </p:par>
                              <p:par>
                                <p:cTn id="28" presetID="4" presetClass="entr" presetSubtype="16" fill="hold" nodeType="withEffect">
                                  <p:stCondLst>
                                    <p:cond delay="0"/>
                                  </p:stCondLst>
                                  <p:childTnLst>
                                    <p:set>
                                      <p:cBhvr>
                                        <p:cTn id="29" dur="1" fill="hold">
                                          <p:stCondLst>
                                            <p:cond delay="0"/>
                                          </p:stCondLst>
                                        </p:cTn>
                                        <p:tgtEl>
                                          <p:spTgt spid="37891">
                                            <p:txEl>
                                              <p:pRg st="7" end="7"/>
                                            </p:txEl>
                                          </p:spTgt>
                                        </p:tgtEl>
                                        <p:attrNameLst>
                                          <p:attrName>style.visibility</p:attrName>
                                        </p:attrNameLst>
                                      </p:cBhvr>
                                      <p:to>
                                        <p:strVal val="visible"/>
                                      </p:to>
                                    </p:set>
                                    <p:animEffect transition="in" filter="box(in)">
                                      <p:cBhvr>
                                        <p:cTn id="30" dur="2000"/>
                                        <p:tgtEl>
                                          <p:spTgt spid="37891">
                                            <p:txEl>
                                              <p:pRg st="7" end="7"/>
                                            </p:txEl>
                                          </p:spTgt>
                                        </p:tgtEl>
                                      </p:cBhvr>
                                    </p:animEffect>
                                  </p:childTnLst>
                                </p:cTn>
                              </p:par>
                              <p:par>
                                <p:cTn id="31" presetID="4" presetClass="entr" presetSubtype="16" fill="hold" nodeType="withEffect">
                                  <p:stCondLst>
                                    <p:cond delay="0"/>
                                  </p:stCondLst>
                                  <p:childTnLst>
                                    <p:set>
                                      <p:cBhvr>
                                        <p:cTn id="32" dur="1" fill="hold">
                                          <p:stCondLst>
                                            <p:cond delay="0"/>
                                          </p:stCondLst>
                                        </p:cTn>
                                        <p:tgtEl>
                                          <p:spTgt spid="37891">
                                            <p:txEl>
                                              <p:pRg st="8" end="8"/>
                                            </p:txEl>
                                          </p:spTgt>
                                        </p:tgtEl>
                                        <p:attrNameLst>
                                          <p:attrName>style.visibility</p:attrName>
                                        </p:attrNameLst>
                                      </p:cBhvr>
                                      <p:to>
                                        <p:strVal val="visible"/>
                                      </p:to>
                                    </p:set>
                                    <p:animEffect transition="in" filter="box(in)">
                                      <p:cBhvr>
                                        <p:cTn id="33" dur="2000"/>
                                        <p:tgtEl>
                                          <p:spTgt spid="37891">
                                            <p:txEl>
                                              <p:pRg st="8" end="8"/>
                                            </p:txEl>
                                          </p:spTgt>
                                        </p:tgtEl>
                                      </p:cBhvr>
                                    </p:animEffect>
                                  </p:childTnLst>
                                </p:cTn>
                              </p:par>
                              <p:par>
                                <p:cTn id="34" presetID="4" presetClass="entr" presetSubtype="16" fill="hold" nodeType="withEffect">
                                  <p:stCondLst>
                                    <p:cond delay="0"/>
                                  </p:stCondLst>
                                  <p:childTnLst>
                                    <p:set>
                                      <p:cBhvr>
                                        <p:cTn id="35" dur="1" fill="hold">
                                          <p:stCondLst>
                                            <p:cond delay="0"/>
                                          </p:stCondLst>
                                        </p:cTn>
                                        <p:tgtEl>
                                          <p:spTgt spid="37891">
                                            <p:txEl>
                                              <p:pRg st="9" end="9"/>
                                            </p:txEl>
                                          </p:spTgt>
                                        </p:tgtEl>
                                        <p:attrNameLst>
                                          <p:attrName>style.visibility</p:attrName>
                                        </p:attrNameLst>
                                      </p:cBhvr>
                                      <p:to>
                                        <p:strVal val="visible"/>
                                      </p:to>
                                    </p:set>
                                    <p:animEffect transition="in" filter="box(in)">
                                      <p:cBhvr>
                                        <p:cTn id="36" dur="2000"/>
                                        <p:tgtEl>
                                          <p:spTgt spid="37891">
                                            <p:txEl>
                                              <p:pRg st="9" end="9"/>
                                            </p:txEl>
                                          </p:spTgt>
                                        </p:tgtEl>
                                      </p:cBhvr>
                                    </p:animEffect>
                                  </p:childTnLst>
                                </p:cTn>
                              </p:par>
                              <p:par>
                                <p:cTn id="37" presetID="4" presetClass="entr" presetSubtype="16" fill="hold" nodeType="withEffect">
                                  <p:stCondLst>
                                    <p:cond delay="0"/>
                                  </p:stCondLst>
                                  <p:childTnLst>
                                    <p:set>
                                      <p:cBhvr>
                                        <p:cTn id="38" dur="1" fill="hold">
                                          <p:stCondLst>
                                            <p:cond delay="0"/>
                                          </p:stCondLst>
                                        </p:cTn>
                                        <p:tgtEl>
                                          <p:spTgt spid="37891">
                                            <p:txEl>
                                              <p:pRg st="10" end="10"/>
                                            </p:txEl>
                                          </p:spTgt>
                                        </p:tgtEl>
                                        <p:attrNameLst>
                                          <p:attrName>style.visibility</p:attrName>
                                        </p:attrNameLst>
                                      </p:cBhvr>
                                      <p:to>
                                        <p:strVal val="visible"/>
                                      </p:to>
                                    </p:set>
                                    <p:animEffect transition="in" filter="box(in)">
                                      <p:cBhvr>
                                        <p:cTn id="39" dur="2000"/>
                                        <p:tgtEl>
                                          <p:spTgt spid="37891">
                                            <p:txEl>
                                              <p:pRg st="10" end="10"/>
                                            </p:txEl>
                                          </p:spTgt>
                                        </p:tgtEl>
                                      </p:cBhvr>
                                    </p:animEffect>
                                  </p:childTnLst>
                                </p:cTn>
                              </p:par>
                              <p:par>
                                <p:cTn id="40" presetID="4" presetClass="entr" presetSubtype="16" fill="hold" nodeType="withEffect">
                                  <p:stCondLst>
                                    <p:cond delay="0"/>
                                  </p:stCondLst>
                                  <p:childTnLst>
                                    <p:set>
                                      <p:cBhvr>
                                        <p:cTn id="41" dur="1" fill="hold">
                                          <p:stCondLst>
                                            <p:cond delay="0"/>
                                          </p:stCondLst>
                                        </p:cTn>
                                        <p:tgtEl>
                                          <p:spTgt spid="37891">
                                            <p:txEl>
                                              <p:pRg st="11" end="11"/>
                                            </p:txEl>
                                          </p:spTgt>
                                        </p:tgtEl>
                                        <p:attrNameLst>
                                          <p:attrName>style.visibility</p:attrName>
                                        </p:attrNameLst>
                                      </p:cBhvr>
                                      <p:to>
                                        <p:strVal val="visible"/>
                                      </p:to>
                                    </p:set>
                                    <p:animEffect transition="in" filter="box(in)">
                                      <p:cBhvr>
                                        <p:cTn id="42" dur="2000"/>
                                        <p:tgtEl>
                                          <p:spTgt spid="37891">
                                            <p:txEl>
                                              <p:pRg st="11" end="11"/>
                                            </p:txEl>
                                          </p:spTgt>
                                        </p:tgtEl>
                                      </p:cBhvr>
                                    </p:animEffect>
                                  </p:childTnLst>
                                </p:cTn>
                              </p:par>
                              <p:par>
                                <p:cTn id="43" presetID="4" presetClass="entr" presetSubtype="16" fill="hold" nodeType="withEffect">
                                  <p:stCondLst>
                                    <p:cond delay="0"/>
                                  </p:stCondLst>
                                  <p:childTnLst>
                                    <p:set>
                                      <p:cBhvr>
                                        <p:cTn id="44" dur="1" fill="hold">
                                          <p:stCondLst>
                                            <p:cond delay="0"/>
                                          </p:stCondLst>
                                        </p:cTn>
                                        <p:tgtEl>
                                          <p:spTgt spid="37891">
                                            <p:txEl>
                                              <p:pRg st="12" end="12"/>
                                            </p:txEl>
                                          </p:spTgt>
                                        </p:tgtEl>
                                        <p:attrNameLst>
                                          <p:attrName>style.visibility</p:attrName>
                                        </p:attrNameLst>
                                      </p:cBhvr>
                                      <p:to>
                                        <p:strVal val="visible"/>
                                      </p:to>
                                    </p:set>
                                    <p:animEffect transition="in" filter="box(in)">
                                      <p:cBhvr>
                                        <p:cTn id="45" dur="2000"/>
                                        <p:tgtEl>
                                          <p:spTgt spid="37891">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754380" y="582930"/>
            <a:ext cx="8801100" cy="1316990"/>
          </a:xfrm>
        </p:spPr>
        <p:txBody>
          <a:bodyPr/>
          <a:lstStyle/>
          <a:p>
            <a:pPr eaLnBrk="1" hangingPunct="1">
              <a:defRPr/>
            </a:pPr>
            <a:r>
              <a:rPr lang="en-US" sz="3600" dirty="0" smtClean="0"/>
              <a:t>Data Integrity / Accuracy/ Security</a:t>
            </a:r>
          </a:p>
        </p:txBody>
      </p:sp>
      <p:sp>
        <p:nvSpPr>
          <p:cNvPr id="38915" name="Text Placeholder 4"/>
          <p:cNvSpPr>
            <a:spLocks noGrp="1"/>
          </p:cNvSpPr>
          <p:nvPr>
            <p:ph type="body" idx="2"/>
          </p:nvPr>
        </p:nvSpPr>
        <p:spPr>
          <a:xfrm>
            <a:off x="754380" y="1899920"/>
            <a:ext cx="7879080" cy="5181600"/>
          </a:xfrm>
        </p:spPr>
        <p:txBody>
          <a:bodyPr/>
          <a:lstStyle/>
          <a:p>
            <a:pPr eaLnBrk="1" hangingPunct="1"/>
            <a:endParaRPr lang="en-US" dirty="0" smtClean="0"/>
          </a:p>
          <a:p>
            <a:pPr eaLnBrk="1" hangingPunct="1">
              <a:buFont typeface="Arial" charset="0"/>
              <a:buChar char="•"/>
            </a:pPr>
            <a:r>
              <a:rPr lang="en-US" sz="2700" dirty="0" smtClean="0"/>
              <a:t>Information Security: “The preservation of confidentiality, integrity and availability of information”  (</a:t>
            </a:r>
            <a:r>
              <a:rPr lang="en-US" sz="1800" dirty="0" smtClean="0"/>
              <a:t>ISO/IEC  27032 )</a:t>
            </a:r>
            <a:r>
              <a:rPr lang="en-US" sz="2700" dirty="0" smtClean="0"/>
              <a:t> </a:t>
            </a:r>
          </a:p>
          <a:p>
            <a:pPr eaLnBrk="1" hangingPunct="1">
              <a:buFont typeface="Arial" charset="0"/>
              <a:buChar char="•"/>
            </a:pPr>
            <a:endParaRPr lang="en-US" sz="2700" dirty="0" smtClean="0"/>
          </a:p>
          <a:p>
            <a:pPr eaLnBrk="1" hangingPunct="1">
              <a:buFont typeface="Arial" charset="0"/>
              <a:buChar char="•"/>
            </a:pPr>
            <a:r>
              <a:rPr lang="en-US" sz="2700" dirty="0" smtClean="0"/>
              <a:t>Everyone who comes in contact with data is responsible for data accuracy and security because we are all impacted. </a:t>
            </a:r>
          </a:p>
          <a:p>
            <a:pPr eaLnBrk="1" hangingPunct="1"/>
            <a:endParaRPr lang="en-US" sz="2700" dirty="0" smtClean="0"/>
          </a:p>
          <a:p>
            <a:pPr eaLnBrk="1" hangingPunct="1">
              <a:buFont typeface="Arial" charset="0"/>
              <a:buChar char="•"/>
            </a:pPr>
            <a:r>
              <a:rPr lang="en-US" sz="2700" dirty="0" smtClean="0"/>
              <a:t>Remember, the data will outlive all of us. </a:t>
            </a:r>
          </a:p>
          <a:p>
            <a:pPr eaLnBrk="1" hangingPunct="1"/>
            <a:endParaRPr lang="en-US" sz="27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sz="4000" b="1" dirty="0" smtClean="0"/>
              <a:t>Data Accuracy – what could go wrong?</a:t>
            </a:r>
          </a:p>
        </p:txBody>
      </p:sp>
      <p:sp>
        <p:nvSpPr>
          <p:cNvPr id="8195" name="Content Placeholder 2"/>
          <p:cNvSpPr>
            <a:spLocks noGrp="1"/>
          </p:cNvSpPr>
          <p:nvPr>
            <p:ph idx="1"/>
          </p:nvPr>
        </p:nvSpPr>
        <p:spPr/>
        <p:txBody>
          <a:bodyPr/>
          <a:lstStyle/>
          <a:p>
            <a:r>
              <a:rPr lang="en-US" sz="2800" dirty="0" smtClean="0"/>
              <a:t>What are some of the consequences of bad data?</a:t>
            </a:r>
          </a:p>
          <a:p>
            <a:pPr lvl="1"/>
            <a:r>
              <a:rPr lang="en-US" sz="2800" dirty="0" smtClean="0"/>
              <a:t>Lower number of applications</a:t>
            </a:r>
          </a:p>
          <a:p>
            <a:pPr lvl="1"/>
            <a:r>
              <a:rPr lang="en-US" sz="2800" dirty="0" smtClean="0"/>
              <a:t>Fewer new and returning students</a:t>
            </a:r>
          </a:p>
          <a:p>
            <a:pPr lvl="1"/>
            <a:r>
              <a:rPr lang="en-US" sz="2800" dirty="0" smtClean="0"/>
              <a:t>Federal sanctions and penalties</a:t>
            </a:r>
          </a:p>
          <a:p>
            <a:pPr lvl="1"/>
            <a:r>
              <a:rPr lang="en-US" sz="2800" dirty="0" smtClean="0"/>
              <a:t>Fewer or smaller donations</a:t>
            </a:r>
          </a:p>
          <a:p>
            <a:pPr lvl="1"/>
            <a:r>
              <a:rPr lang="en-US" sz="2800" dirty="0" smtClean="0"/>
              <a:t>Law suits</a:t>
            </a:r>
          </a:p>
          <a:p>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sz="4000" dirty="0" smtClean="0">
                <a:ea typeface="ＭＳ Ｐゴシック"/>
                <a:cs typeface="ＭＳ Ｐゴシック"/>
              </a:rPr>
              <a:t>Data Accuracy – what could go wrong</a:t>
            </a:r>
          </a:p>
        </p:txBody>
      </p:sp>
      <p:pic>
        <p:nvPicPr>
          <p:cNvPr id="10243" name="Picture 3"/>
          <p:cNvPicPr>
            <a:picLocks noGrp="1" noChangeAspect="1" noChangeArrowheads="1"/>
          </p:cNvPicPr>
          <p:nvPr>
            <p:ph idx="1"/>
          </p:nvPr>
        </p:nvPicPr>
        <p:blipFill>
          <a:blip r:embed="rId2" cstate="print"/>
          <a:stretch>
            <a:fillRect/>
          </a:stretch>
        </p:blipFill>
        <p:spPr>
          <a:xfrm>
            <a:off x="1933575" y="3421062"/>
            <a:ext cx="6191250" cy="1914525"/>
          </a:xfr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US" sz="4000" b="1" dirty="0" smtClean="0"/>
              <a:t>Shared data – you are not alone</a:t>
            </a:r>
          </a:p>
        </p:txBody>
      </p:sp>
      <p:sp>
        <p:nvSpPr>
          <p:cNvPr id="9219" name="Content Placeholder 2"/>
          <p:cNvSpPr>
            <a:spLocks noGrp="1"/>
          </p:cNvSpPr>
          <p:nvPr>
            <p:ph idx="1"/>
          </p:nvPr>
        </p:nvSpPr>
        <p:spPr>
          <a:xfrm>
            <a:off x="503238" y="1812924"/>
            <a:ext cx="9051925" cy="5349875"/>
          </a:xfrm>
        </p:spPr>
        <p:txBody>
          <a:bodyPr/>
          <a:lstStyle/>
          <a:p>
            <a:pPr eaLnBrk="1" hangingPunct="1">
              <a:buFont typeface="Arial" charset="0"/>
              <a:buChar char="•"/>
            </a:pPr>
            <a:r>
              <a:rPr lang="en-US" sz="2800" dirty="0" smtClean="0"/>
              <a:t> Data drives many of the operations around campus. </a:t>
            </a:r>
          </a:p>
          <a:p>
            <a:pPr eaLnBrk="1" hangingPunct="1">
              <a:buFont typeface="Arial" charset="0"/>
              <a:buChar char="•"/>
            </a:pPr>
            <a:endParaRPr lang="en-US" sz="2800" dirty="0" smtClean="0"/>
          </a:p>
          <a:p>
            <a:pPr eaLnBrk="1" hangingPunct="1">
              <a:buFont typeface="Arial" charset="0"/>
              <a:buChar char="•"/>
            </a:pPr>
            <a:r>
              <a:rPr lang="en-US" sz="2800" dirty="0" smtClean="0"/>
              <a:t>Many departments share common objectives utilizing this data. e.g. the departments of Enrollment, Registrar, Financial Aid, Student Accounts and Res Life are all involved in enrolling a new student.</a:t>
            </a:r>
          </a:p>
          <a:p>
            <a:pPr eaLnBrk="1" hangingPunct="1">
              <a:buFont typeface="Arial" charset="0"/>
              <a:buChar char="•"/>
            </a:pPr>
            <a:endParaRPr lang="en-US" sz="2800" dirty="0" smtClean="0"/>
          </a:p>
          <a:p>
            <a:pPr eaLnBrk="1" hangingPunct="1">
              <a:buFont typeface="Arial" charset="0"/>
              <a:buChar char="•"/>
            </a:pPr>
            <a:r>
              <a:rPr lang="en-US" sz="2800" dirty="0" smtClean="0"/>
              <a:t>Codes and tables are shared. e.g. the DEPTS file</a:t>
            </a:r>
          </a:p>
          <a:p>
            <a:pPr eaLnBrk="1" hangingPunct="1">
              <a:buFont typeface="Arial" charset="0"/>
              <a:buChar char="•"/>
            </a:pPr>
            <a:endParaRPr lang="en-US" sz="2800" dirty="0" smtClean="0"/>
          </a:p>
          <a:p>
            <a:pPr eaLnBrk="1" hangingPunct="1">
              <a:buFont typeface="Arial" charset="0"/>
              <a:buChar char="•"/>
            </a:pPr>
            <a:r>
              <a:rPr lang="en-US" sz="2800" dirty="0" smtClean="0"/>
              <a:t>Practically all departments rely on demographic info</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sz="4000" b="1" dirty="0" smtClean="0"/>
              <a:t>Shared Data – who’s in charge?</a:t>
            </a:r>
          </a:p>
        </p:txBody>
      </p:sp>
      <p:sp>
        <p:nvSpPr>
          <p:cNvPr id="10243" name="Content Placeholder 2"/>
          <p:cNvSpPr>
            <a:spLocks noGrp="1"/>
          </p:cNvSpPr>
          <p:nvPr>
            <p:ph idx="1"/>
          </p:nvPr>
        </p:nvSpPr>
        <p:spPr/>
        <p:txBody>
          <a:bodyPr/>
          <a:lstStyle/>
          <a:p>
            <a:r>
              <a:rPr lang="en-US" sz="2800" dirty="0" smtClean="0"/>
              <a:t>Data regarding students eventually flows from the Enrollment department to all other departments on campus.</a:t>
            </a:r>
          </a:p>
          <a:p>
            <a:r>
              <a:rPr lang="en-US" sz="2800" dirty="0" smtClean="0"/>
              <a:t>Who owns the data?</a:t>
            </a:r>
          </a:p>
          <a:p>
            <a:r>
              <a:rPr lang="en-US" sz="2800" dirty="0" smtClean="0"/>
              <a:t>How many offices / people enter  or change the records?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US" sz="3900" b="1" dirty="0" smtClean="0"/>
              <a:t>Example: What is </a:t>
            </a:r>
            <a:r>
              <a:rPr lang="en-US" sz="4000" b="1" dirty="0" smtClean="0"/>
              <a:t>Student</a:t>
            </a:r>
            <a:r>
              <a:rPr lang="en-US" sz="3900" b="1" dirty="0" smtClean="0"/>
              <a:t> Data/ Educational Record?</a:t>
            </a:r>
          </a:p>
        </p:txBody>
      </p:sp>
      <p:sp>
        <p:nvSpPr>
          <p:cNvPr id="11267" name="Content Placeholder 2"/>
          <p:cNvSpPr>
            <a:spLocks noGrp="1"/>
          </p:cNvSpPr>
          <p:nvPr>
            <p:ph idx="1"/>
          </p:nvPr>
        </p:nvSpPr>
        <p:spPr/>
        <p:txBody>
          <a:bodyPr/>
          <a:lstStyle/>
          <a:p>
            <a:pPr eaLnBrk="1" hangingPunct="1"/>
            <a:r>
              <a:rPr lang="en-US" sz="2800" dirty="0" smtClean="0"/>
              <a:t>Tells us who the student is. </a:t>
            </a:r>
            <a:r>
              <a:rPr lang="en-US" sz="2200" dirty="0" smtClean="0"/>
              <a:t>(Personal Information, Name, Age, SSN, etc.)</a:t>
            </a:r>
          </a:p>
          <a:p>
            <a:pPr eaLnBrk="1" hangingPunct="1"/>
            <a:r>
              <a:rPr lang="en-US" sz="2800" dirty="0" smtClean="0"/>
              <a:t>Describes the student’s past &amp; present</a:t>
            </a:r>
            <a:r>
              <a:rPr lang="en-US" dirty="0" smtClean="0"/>
              <a:t>.</a:t>
            </a:r>
            <a:r>
              <a:rPr lang="en-US" sz="2200" dirty="0" smtClean="0"/>
              <a:t> (ACT score, grades, major, etc.)</a:t>
            </a:r>
          </a:p>
          <a:p>
            <a:pPr eaLnBrk="1" hangingPunct="1"/>
            <a:r>
              <a:rPr lang="en-US" sz="2800" dirty="0" smtClean="0"/>
              <a:t>Indicates what Nazareth offers</a:t>
            </a:r>
            <a:r>
              <a:rPr lang="en-US" dirty="0" smtClean="0"/>
              <a:t>. </a:t>
            </a:r>
            <a:r>
              <a:rPr lang="en-US" sz="2200" dirty="0" smtClean="0"/>
              <a:t>(degree plan, schedule, etc.)</a:t>
            </a:r>
          </a:p>
          <a:p>
            <a:pPr eaLnBrk="1" hangingPunct="1"/>
            <a:r>
              <a:rPr lang="en-US" sz="2800" dirty="0" smtClean="0"/>
              <a:t>Records financial transactions</a:t>
            </a:r>
            <a:r>
              <a:rPr lang="en-US" dirty="0" smtClean="0"/>
              <a:t>. (</a:t>
            </a:r>
            <a:r>
              <a:rPr lang="en-US" sz="2200" dirty="0" smtClean="0"/>
              <a:t>financial aid, parent income, billing, payments, etc)</a:t>
            </a:r>
            <a:endParaRPr lang="en-US" dirty="0" smtClean="0"/>
          </a:p>
          <a:p>
            <a:pPr eaLnBrk="1" hangingPunct="1"/>
            <a:r>
              <a:rPr lang="en-US" sz="2800" dirty="0" smtClean="0"/>
              <a:t>Both manual entry and automated feeds</a:t>
            </a:r>
            <a:r>
              <a:rPr lang="en-US" dirty="0" smtClean="0"/>
              <a:t>.</a:t>
            </a:r>
          </a:p>
        </p:txBody>
      </p:sp>
    </p:spTree>
  </p:cSld>
  <p:clrMapOvr>
    <a:masterClrMapping/>
  </p:clrMapOvr>
  <p:timing>
    <p:tnLst>
      <p:par>
        <p:cTn id="1" dur="indefinite" restart="never" nodeType="tmRoot"/>
      </p:par>
    </p:tnLst>
  </p:timing>
</p:sld>
</file>

<file path=ppt/theme/_rels/themeOverride1.xml.rels><?xml version="1.0" encoding="UTF-8" standalone="yes"?>
<Relationships xmlns="http://schemas.openxmlformats.org/package/2006/relationships"><Relationship Id="rId1" Type="http://schemas.openxmlformats.org/officeDocument/2006/relationships/image" Target="../media/image7.jpeg"/></Relationships>
</file>

<file path=ppt/theme/theme1.xml><?xml version="1.0" encoding="utf-8"?>
<a:theme xmlns:a="http://schemas.openxmlformats.org/drawingml/2006/main" name="4_Default Design">
  <a:themeElements>
    <a:clrScheme name="Custom 1">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4D2C8A"/>
      </a:hlink>
      <a:folHlink>
        <a:srgbClr val="F0E500"/>
      </a:folHlink>
    </a:clrScheme>
    <a:fontScheme name="Custom 1">
      <a:majorFont>
        <a:latin typeface="Calibri"/>
        <a:ea typeface=""/>
        <a:cs typeface=""/>
      </a:majorFont>
      <a:minorFont>
        <a:latin typeface="Constant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Override>
</file>

<file path=docProps/app.xml><?xml version="1.0" encoding="utf-8"?>
<Properties xmlns="http://schemas.openxmlformats.org/officeDocument/2006/extended-properties" xmlns:vt="http://schemas.openxmlformats.org/officeDocument/2006/docPropsVTypes">
  <Template/>
  <TotalTime>444</TotalTime>
  <Words>2099</Words>
  <Application>Microsoft Office PowerPoint</Application>
  <PresentationFormat>Custom</PresentationFormat>
  <Paragraphs>342</Paragraphs>
  <Slides>41</Slides>
  <Notes>6</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4_Default Design</vt:lpstr>
      <vt:lpstr>Ethical Use of Nazareth Data and Technology</vt:lpstr>
      <vt:lpstr>What does “Ethical” mean?</vt:lpstr>
      <vt:lpstr>What does “ethical” mean? </vt:lpstr>
      <vt:lpstr>Data Integrity / Accuracy    </vt:lpstr>
      <vt:lpstr>Data Accuracy – what could go wrong?</vt:lpstr>
      <vt:lpstr>Data Accuracy – what could go wrong</vt:lpstr>
      <vt:lpstr>Shared data – you are not alone</vt:lpstr>
      <vt:lpstr>Shared Data – who’s in charge?</vt:lpstr>
      <vt:lpstr>Example: What is Student Data/ Educational Record?</vt:lpstr>
      <vt:lpstr>Who Utilizes Student Data?</vt:lpstr>
      <vt:lpstr>STUDENTS File – it is not alone</vt:lpstr>
      <vt:lpstr>STUDENT ACAD CRED File</vt:lpstr>
      <vt:lpstr>Reporting Requirements</vt:lpstr>
      <vt:lpstr>Slide 14</vt:lpstr>
      <vt:lpstr>Data-Based Decision Making</vt:lpstr>
      <vt:lpstr>So what are we doing to help?</vt:lpstr>
      <vt:lpstr>Data Security </vt:lpstr>
      <vt:lpstr>Data Security </vt:lpstr>
      <vt:lpstr>Protecting the Data</vt:lpstr>
      <vt:lpstr>Data Security – it’s all about the desktop </vt:lpstr>
      <vt:lpstr>Data breaches at educational institutions</vt:lpstr>
      <vt:lpstr>Data breaches at educational institutions</vt:lpstr>
      <vt:lpstr>Slide 23</vt:lpstr>
      <vt:lpstr>So Why Is All of This Important . . . . to me?   User responsibility within the College is the cornerstone upon which security practices are built.  </vt:lpstr>
      <vt:lpstr>Slide 25</vt:lpstr>
      <vt:lpstr>Slide 26</vt:lpstr>
      <vt:lpstr>Slide 27</vt:lpstr>
      <vt:lpstr>People as the Perimeter   Security is everyone's business.</vt:lpstr>
      <vt:lpstr>Six Workplace Best Practices</vt:lpstr>
      <vt:lpstr> What is “Confidential” information? </vt:lpstr>
      <vt:lpstr>Slide 31</vt:lpstr>
      <vt:lpstr>Breach laws</vt:lpstr>
      <vt:lpstr>Breach laws</vt:lpstr>
      <vt:lpstr>New York State Breach Law</vt:lpstr>
      <vt:lpstr>Slide 35</vt:lpstr>
      <vt:lpstr>Over Simplified PII / CI policy (think SSN*) </vt:lpstr>
      <vt:lpstr>Information Security Group</vt:lpstr>
      <vt:lpstr>What is FERPA?</vt:lpstr>
      <vt:lpstr>Nazareth College Policies Regarding FERPA </vt:lpstr>
      <vt:lpstr>Slide 40</vt:lpstr>
      <vt:lpstr>Data Integrity / Accuracy/ Security</vt:lpstr>
    </vt:vector>
  </TitlesOfParts>
  <Company>Nazareth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  -  Slide 1</dc:title>
  <dc:creator>mscalis3</dc:creator>
  <cp:keywords/>
  <cp:lastModifiedBy>Nazareth</cp:lastModifiedBy>
  <cp:revision>40</cp:revision>
  <cp:lastPrinted>2010-12-07T16:56:02Z</cp:lastPrinted>
  <dcterms:created xsi:type="dcterms:W3CDTF">2010-12-07T14:06:51Z</dcterms:created>
  <dcterms:modified xsi:type="dcterms:W3CDTF">2014-10-23T13:44:26Z</dcterms:modified>
</cp:coreProperties>
</file>