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4" r:id="rId5"/>
    <p:sldId id="267" r:id="rId6"/>
    <p:sldId id="265" r:id="rId7"/>
    <p:sldId id="266" r:id="rId8"/>
    <p:sldId id="258" r:id="rId9"/>
    <p:sldId id="268" r:id="rId10"/>
    <p:sldId id="269" r:id="rId11"/>
    <p:sldId id="260" r:id="rId12"/>
    <p:sldId id="261" r:id="rId13"/>
    <p:sldId id="262" r:id="rId14"/>
    <p:sldId id="26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68" d="100"/>
          <a:sy n="68" d="100"/>
        </p:scale>
        <p:origin x="-2872" y="-15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American Typewriter"/>
                <a:cs typeface="American Typewriter"/>
              </a:rPr>
              <a:t>Assessment Reboot</a:t>
            </a:r>
            <a:endParaRPr lang="en-US" b="1" dirty="0">
              <a:solidFill>
                <a:schemeClr val="bg1"/>
              </a:solidFill>
              <a:latin typeface="American Typewriter"/>
              <a:cs typeface="American Typewriter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American Typewriter"/>
                <a:cs typeface="American Typewriter"/>
              </a:rPr>
              <a:t>January 31, 2014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American Typewriter"/>
                <a:cs typeface="American Typewriter"/>
              </a:rPr>
              <a:t>GAC 38</a:t>
            </a:r>
            <a:endParaRPr lang="en-US" b="1" dirty="0">
              <a:solidFill>
                <a:schemeClr val="bg1"/>
              </a:solidFill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95348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Indirect evidence can be…</a:t>
            </a:r>
            <a:endParaRPr lang="en-US" b="1" dirty="0">
              <a:solidFill>
                <a:srgbClr val="000000"/>
              </a:solidFill>
              <a:latin typeface="American Typewriter"/>
              <a:cs typeface="American Typewri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Surveys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Interviews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Focus groups</a:t>
            </a:r>
            <a:endParaRPr lang="en-US" b="1" dirty="0">
              <a:solidFill>
                <a:srgbClr val="000000"/>
              </a:solidFill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3373981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Discuss </a:t>
            </a:r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Results</a:t>
            </a:r>
            <a:endParaRPr lang="en-US" b="1" dirty="0">
              <a:solidFill>
                <a:srgbClr val="000000"/>
              </a:solidFill>
              <a:latin typeface="American Typewriter"/>
              <a:cs typeface="American Typewri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What does the evidence mean?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Are students able to meet and exceed your expected outcomes?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What areas do students need more coverage, support, etc. do your students need?</a:t>
            </a:r>
          </a:p>
          <a:p>
            <a:endParaRPr lang="en-US" b="1" dirty="0">
              <a:solidFill>
                <a:srgbClr val="000000"/>
              </a:solidFill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2887728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Improve </a:t>
            </a:r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Teaching </a:t>
            </a:r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&amp; </a:t>
            </a:r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Learning</a:t>
            </a:r>
            <a:endParaRPr lang="en-US" b="1" dirty="0">
              <a:solidFill>
                <a:srgbClr val="000000"/>
              </a:solidFill>
              <a:latin typeface="American Typewriter"/>
              <a:cs typeface="American Typewri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Revising SLOs to more accurately represent what skills, knowledge, etc. your program values in a graduate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Revising </a:t>
            </a:r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curriculum: </a:t>
            </a:r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course content, sequence, readings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Professional </a:t>
            </a:r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development: </a:t>
            </a:r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a faculty reading circle, attend workshop, etc.</a:t>
            </a:r>
          </a:p>
          <a:p>
            <a:pPr marL="0" indent="0">
              <a:buNone/>
            </a:pPr>
            <a:endParaRPr lang="en-US" b="1" dirty="0">
              <a:solidFill>
                <a:srgbClr val="000000"/>
              </a:solidFill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1658677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Reporting</a:t>
            </a:r>
            <a:endParaRPr lang="en-US" b="1" dirty="0">
              <a:solidFill>
                <a:srgbClr val="000000"/>
              </a:solidFill>
              <a:latin typeface="American Typewriter"/>
              <a:cs typeface="American Typewri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We need ways to document the wonderful work that you do with your students in order to:</a:t>
            </a:r>
          </a:p>
          <a:p>
            <a:pPr lvl="1"/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Make visible the teaching and learning for students</a:t>
            </a:r>
            <a:r>
              <a:rPr lang="en-US" b="1" dirty="0">
                <a:solidFill>
                  <a:srgbClr val="000000"/>
                </a:solidFill>
                <a:latin typeface="American Typewriter"/>
                <a:cs typeface="American Typewriter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and parents</a:t>
            </a:r>
          </a:p>
          <a:p>
            <a:pPr lvl="1"/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Report program assessment cycle to college and wider community</a:t>
            </a:r>
          </a:p>
          <a:p>
            <a:pPr lvl="1"/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Satisfy accreditation requirements</a:t>
            </a:r>
            <a:endParaRPr lang="en-US" b="1" dirty="0">
              <a:solidFill>
                <a:srgbClr val="000000"/>
              </a:solidFill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17913572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Can </a:t>
            </a:r>
            <a:r>
              <a:rPr lang="en-US" b="1" smtClean="0">
                <a:solidFill>
                  <a:srgbClr val="000000"/>
                </a:solidFill>
                <a:latin typeface="American Typewriter"/>
                <a:cs typeface="American Typewriter"/>
              </a:rPr>
              <a:t>Assessment </a:t>
            </a:r>
            <a:r>
              <a:rPr lang="en-US" b="1">
                <a:solidFill>
                  <a:srgbClr val="000000"/>
                </a:solidFill>
                <a:latin typeface="American Typewriter"/>
                <a:cs typeface="American Typewriter"/>
              </a:rPr>
              <a:t>B</a:t>
            </a:r>
            <a:r>
              <a:rPr lang="en-US" b="1" smtClean="0">
                <a:solidFill>
                  <a:srgbClr val="000000"/>
                </a:solidFill>
                <a:latin typeface="American Typewriter"/>
                <a:cs typeface="American Typewriter"/>
              </a:rPr>
              <a:t>e </a:t>
            </a:r>
            <a:br>
              <a:rPr lang="en-US" b="1" smtClean="0">
                <a:solidFill>
                  <a:srgbClr val="000000"/>
                </a:solidFill>
                <a:latin typeface="American Typewriter"/>
                <a:cs typeface="American Typewriter"/>
              </a:rPr>
            </a:br>
            <a:r>
              <a:rPr lang="en-US" b="1" smtClean="0">
                <a:solidFill>
                  <a:srgbClr val="000000"/>
                </a:solidFill>
                <a:latin typeface="American Typewriter"/>
                <a:cs typeface="American Typewriter"/>
              </a:rPr>
              <a:t>Meaningful </a:t>
            </a:r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&amp; Easy?</a:t>
            </a:r>
            <a:endParaRPr lang="en-US" b="1" dirty="0">
              <a:solidFill>
                <a:srgbClr val="000000"/>
              </a:solidFill>
              <a:latin typeface="American Typewriter"/>
              <a:cs typeface="American Typewri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YES…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One model moving forward: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Review SLOs</a:t>
            </a:r>
          </a:p>
          <a:p>
            <a:r>
              <a:rPr lang="en-US" b="1" dirty="0">
                <a:solidFill>
                  <a:srgbClr val="000000"/>
                </a:solidFill>
                <a:latin typeface="American Typewriter"/>
                <a:cs typeface="American Typewriter"/>
              </a:rPr>
              <a:t>Use an indirect measure (question on program course </a:t>
            </a:r>
            <a:r>
              <a:rPr lang="en-US" b="1" dirty="0" err="1">
                <a:solidFill>
                  <a:srgbClr val="000000"/>
                </a:solidFill>
                <a:latin typeface="American Typewriter"/>
                <a:cs typeface="American Typewriter"/>
              </a:rPr>
              <a:t>eval</a:t>
            </a:r>
            <a:r>
              <a:rPr lang="en-US" b="1" dirty="0">
                <a:solidFill>
                  <a:srgbClr val="000000"/>
                </a:solidFill>
                <a:latin typeface="American Typewriter"/>
                <a:cs typeface="American Typewriter"/>
              </a:rPr>
              <a:t>, IDEA, survey</a:t>
            </a:r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)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Hold end of year program retreat where all program faculty discuss student work- areas that could use improvement related back to SLOs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Document this discussion (invite an Assessment GA or coordinator to the retreat to take notes)</a:t>
            </a:r>
          </a:p>
          <a:p>
            <a:endParaRPr lang="en-US" b="1" dirty="0">
              <a:solidFill>
                <a:srgbClr val="000000"/>
              </a:solidFill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487236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Review of Assessment Cycle</a:t>
            </a:r>
            <a:endParaRPr lang="en-US" b="1" dirty="0">
              <a:solidFill>
                <a:srgbClr val="000000"/>
              </a:solidFill>
              <a:latin typeface="American Typewriter"/>
              <a:cs typeface="American Typewriter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19998" r="-19998"/>
          <a:stretch>
            <a:fillRect/>
          </a:stretch>
        </p:blipFill>
        <p:spPr/>
      </p:pic>
      <p:sp>
        <p:nvSpPr>
          <p:cNvPr id="5" name="officeArt object"/>
          <p:cNvSpPr/>
          <p:nvPr/>
        </p:nvSpPr>
        <p:spPr>
          <a:xfrm>
            <a:off x="787188" y="1858327"/>
            <a:ext cx="2256790" cy="7283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1"/>
                </a:moveTo>
                <a:cubicBezTo>
                  <a:pt x="20639" y="6724"/>
                  <a:pt x="20639" y="12953"/>
                  <a:pt x="16796" y="16796"/>
                </a:cubicBezTo>
                <a:cubicBezTo>
                  <a:pt x="12953" y="20639"/>
                  <a:pt x="6724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  <a:close/>
              </a:path>
            </a:pathLst>
          </a:custGeom>
          <a:ln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1" vert="horz" wrap="square" lIns="50800" tIns="50800" rIns="50800" bIns="50800" numCol="1" spcCol="38100" rtlCol="0" anchor="ctr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solidFill>
                  <a:srgbClr val="17375E"/>
                </a:solidFill>
                <a:effectLst>
                  <a:outerShdw blurRad="50800" dist="35992" dir="2700000" algn="tl">
                    <a:srgbClr val="000000">
                      <a:alpha val="31035"/>
                    </a:srgbClr>
                  </a:outerShdw>
                </a:effectLst>
                <a:latin typeface="American Typewriter"/>
                <a:ea typeface="Arial Unicode MS"/>
                <a:cs typeface="Arial Unicode MS"/>
              </a:rPr>
              <a:t>Documenting &amp; Reporting</a:t>
            </a:r>
            <a:endParaRPr lang="en-US" sz="1200">
              <a:solidFill>
                <a:srgbClr val="FEFEFE"/>
              </a:solidFill>
              <a:effectLst>
                <a:outerShdw blurRad="50800" dist="35992" dir="2700000" algn="tl">
                  <a:srgbClr val="000000">
                    <a:alpha val="31035"/>
                  </a:srgbClr>
                </a:outerShdw>
              </a:effectLst>
              <a:latin typeface="Helvetica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1582660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SLOs</a:t>
            </a:r>
            <a:endParaRPr lang="en-US" b="1" dirty="0">
              <a:solidFill>
                <a:srgbClr val="000000"/>
              </a:solidFill>
              <a:latin typeface="American Typewriter"/>
              <a:cs typeface="American Typewri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College Level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Division Level (CAS, EDU, HHS, MGT)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Program Level 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Course Level</a:t>
            </a:r>
          </a:p>
          <a:p>
            <a:endParaRPr lang="en-US" b="1" dirty="0" smtClean="0">
              <a:solidFill>
                <a:srgbClr val="000000"/>
              </a:solidFill>
              <a:latin typeface="American Typewriter"/>
              <a:cs typeface="American Typewriter"/>
            </a:endParaRPr>
          </a:p>
          <a:p>
            <a:endParaRPr lang="en-US" b="1" dirty="0">
              <a:solidFill>
                <a:srgbClr val="000000"/>
              </a:solidFill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2973042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Draft </a:t>
            </a:r>
            <a:r>
              <a:rPr lang="en-US" b="1" dirty="0" err="1" smtClean="0">
                <a:solidFill>
                  <a:srgbClr val="000000"/>
                </a:solidFill>
                <a:latin typeface="American Typewriter"/>
                <a:cs typeface="American Typewriter"/>
              </a:rPr>
              <a:t>Naz</a:t>
            </a:r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 SLOs </a:t>
            </a:r>
            <a:endParaRPr lang="en-US" b="1" dirty="0">
              <a:solidFill>
                <a:srgbClr val="000000"/>
              </a:solidFill>
              <a:latin typeface="American Typewriter"/>
              <a:cs typeface="American Typewri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Graduates of Nazareth College will be able to…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“</a:t>
            </a:r>
            <a:r>
              <a:rPr lang="en-US" b="1" dirty="0">
                <a:solidFill>
                  <a:srgbClr val="000000"/>
                </a:solidFill>
                <a:latin typeface="American Typewriter"/>
                <a:cs typeface="American Typewriter"/>
              </a:rPr>
              <a:t>Use the modes of inquiry of the liberal arts and sciences to </a:t>
            </a:r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discover </a:t>
            </a:r>
            <a:r>
              <a:rPr lang="en-US" b="1" dirty="0">
                <a:solidFill>
                  <a:srgbClr val="000000"/>
                </a:solidFill>
                <a:latin typeface="American Typewriter"/>
                <a:cs typeface="American Typewriter"/>
              </a:rPr>
              <a:t>and develop personal and philosophical/intellectual, ethical, spiritual and aesthetic values”</a:t>
            </a:r>
          </a:p>
        </p:txBody>
      </p:sp>
    </p:spTree>
    <p:extLst>
      <p:ext uri="{BB962C8B-B14F-4D97-AF65-F5344CB8AC3E}">
        <p14:creationId xmlns:p14="http://schemas.microsoft.com/office/powerpoint/2010/main" val="4167428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Draft </a:t>
            </a:r>
            <a:r>
              <a:rPr lang="en-US" b="1" dirty="0" err="1" smtClean="0">
                <a:solidFill>
                  <a:srgbClr val="000000"/>
                </a:solidFill>
                <a:latin typeface="American Typewriter"/>
                <a:cs typeface="American Typewriter"/>
              </a:rPr>
              <a:t>Naz</a:t>
            </a:r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SLOs</a:t>
            </a:r>
            <a:endParaRPr lang="en-US" b="1" dirty="0">
              <a:solidFill>
                <a:srgbClr val="000000"/>
              </a:solidFill>
              <a:latin typeface="American Typewriter"/>
              <a:cs typeface="American Typewri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00"/>
                </a:solidFill>
                <a:latin typeface="American Typewriter"/>
                <a:cs typeface="American Typewriter"/>
              </a:rPr>
              <a:t>Nazareth College graduates will be able to…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“demonstrate intellectual </a:t>
            </a:r>
            <a:r>
              <a:rPr lang="en-US" b="1" dirty="0">
                <a:solidFill>
                  <a:srgbClr val="000000"/>
                </a:solidFill>
                <a:latin typeface="American Typewriter"/>
                <a:cs typeface="American Typewriter"/>
              </a:rPr>
              <a:t>adaptability, flexibility, and critical thinking that can be </a:t>
            </a:r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applied </a:t>
            </a:r>
            <a:r>
              <a:rPr lang="en-US" b="1" dirty="0">
                <a:solidFill>
                  <a:srgbClr val="000000"/>
                </a:solidFill>
                <a:latin typeface="American Typewriter"/>
                <a:cs typeface="American Typewriter"/>
              </a:rPr>
              <a:t>to the fundamental knowledge of their respective degree program”</a:t>
            </a:r>
          </a:p>
        </p:txBody>
      </p:sp>
    </p:spTree>
    <p:extLst>
      <p:ext uri="{BB962C8B-B14F-4D97-AF65-F5344CB8AC3E}">
        <p14:creationId xmlns:p14="http://schemas.microsoft.com/office/powerpoint/2010/main" val="2658947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00"/>
                </a:solidFill>
                <a:latin typeface="American Typewriter"/>
                <a:cs typeface="American Typewriter"/>
              </a:rPr>
              <a:t>Draft  </a:t>
            </a:r>
            <a:r>
              <a:rPr lang="en-US" b="1" dirty="0" err="1">
                <a:solidFill>
                  <a:srgbClr val="000000"/>
                </a:solidFill>
                <a:latin typeface="American Typewriter"/>
                <a:cs typeface="American Typewriter"/>
              </a:rPr>
              <a:t>Naz</a:t>
            </a:r>
            <a:r>
              <a:rPr lang="en-US" b="1" dirty="0">
                <a:solidFill>
                  <a:srgbClr val="000000"/>
                </a:solidFill>
                <a:latin typeface="American Typewriter"/>
                <a:cs typeface="American Typewriter"/>
              </a:rPr>
              <a:t> SLOs 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Graduates of Nazareth College will be able to…</a:t>
            </a:r>
          </a:p>
          <a:p>
            <a:endParaRPr lang="en-US" b="1" dirty="0" smtClean="0">
              <a:solidFill>
                <a:srgbClr val="000000"/>
              </a:solidFill>
              <a:latin typeface="American Typewriter"/>
              <a:cs typeface="American Typewriter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“</a:t>
            </a:r>
            <a:r>
              <a:rPr lang="en-US" b="1" dirty="0">
                <a:solidFill>
                  <a:srgbClr val="000000"/>
                </a:solidFill>
                <a:latin typeface="American Typewriter"/>
                <a:cs typeface="American Typewriter"/>
              </a:rPr>
              <a:t>successfully transition from student to </a:t>
            </a:r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professional and meet </a:t>
            </a:r>
            <a:r>
              <a:rPr lang="en-US" b="1" dirty="0">
                <a:solidFill>
                  <a:srgbClr val="000000"/>
                </a:solidFill>
                <a:latin typeface="American Typewriter"/>
                <a:cs typeface="American Typewriter"/>
              </a:rPr>
              <a:t>the </a:t>
            </a:r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demands </a:t>
            </a:r>
            <a:r>
              <a:rPr lang="en-US" b="1" dirty="0">
                <a:solidFill>
                  <a:srgbClr val="000000"/>
                </a:solidFill>
                <a:latin typeface="American Typewriter"/>
                <a:cs typeface="American Typewriter"/>
              </a:rPr>
              <a:t>of their selected </a:t>
            </a:r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discipline</a:t>
            </a:r>
            <a:r>
              <a:rPr lang="en-US" b="1" dirty="0">
                <a:solidFill>
                  <a:srgbClr val="000000"/>
                </a:solidFill>
                <a:latin typeface="American Typewriter"/>
                <a:cs typeface="American Typewriter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9824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00"/>
                </a:solidFill>
                <a:latin typeface="American Typewriter"/>
                <a:cs typeface="American Typewriter"/>
              </a:rPr>
              <a:t>Draft </a:t>
            </a:r>
            <a:r>
              <a:rPr lang="en-US" b="1" dirty="0" err="1" smtClean="0">
                <a:solidFill>
                  <a:srgbClr val="000000"/>
                </a:solidFill>
                <a:latin typeface="American Typewriter"/>
                <a:cs typeface="American Typewriter"/>
              </a:rPr>
              <a:t>Naz</a:t>
            </a:r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 SLOs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Nazareth College graduates will be able to…</a:t>
            </a:r>
          </a:p>
          <a:p>
            <a:endParaRPr lang="en-US" b="1" dirty="0" smtClean="0">
              <a:solidFill>
                <a:srgbClr val="000000"/>
              </a:solidFill>
              <a:latin typeface="American Typewriter"/>
              <a:cs typeface="American Typewriter"/>
            </a:endParaRPr>
          </a:p>
          <a:p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“participate </a:t>
            </a:r>
            <a:r>
              <a:rPr lang="en-US" b="1" dirty="0">
                <a:solidFill>
                  <a:srgbClr val="000000"/>
                </a:solidFill>
                <a:latin typeface="American Typewriter"/>
                <a:cs typeface="American Typewriter"/>
              </a:rPr>
              <a:t>as an engaged member of the local and global </a:t>
            </a:r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community</a:t>
            </a:r>
            <a:r>
              <a:rPr lang="en-US" b="1" dirty="0">
                <a:solidFill>
                  <a:srgbClr val="000000"/>
                </a:solidFill>
                <a:latin typeface="American Typewriter"/>
                <a:cs typeface="American Typewriter"/>
              </a:rPr>
              <a:t>, professionally and civically”</a:t>
            </a:r>
          </a:p>
        </p:txBody>
      </p:sp>
    </p:spTree>
    <p:extLst>
      <p:ext uri="{BB962C8B-B14F-4D97-AF65-F5344CB8AC3E}">
        <p14:creationId xmlns:p14="http://schemas.microsoft.com/office/powerpoint/2010/main" val="3661037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Types of </a:t>
            </a:r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Evidence</a:t>
            </a:r>
            <a:endParaRPr lang="en-US" b="1" dirty="0">
              <a:solidFill>
                <a:srgbClr val="000000"/>
              </a:solidFill>
              <a:latin typeface="American Typewriter"/>
              <a:cs typeface="American Typewri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Direct</a:t>
            </a:r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: </a:t>
            </a:r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evaluation </a:t>
            </a:r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of student learning by faculty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Indirect: </a:t>
            </a:r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perceptions of student learning by student</a:t>
            </a:r>
            <a:endParaRPr lang="en-US" b="1" dirty="0">
              <a:solidFill>
                <a:srgbClr val="000000"/>
              </a:solidFill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1226434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Direct evidence can be…</a:t>
            </a:r>
            <a:endParaRPr lang="en-US" b="1" dirty="0">
              <a:solidFill>
                <a:srgbClr val="000000"/>
              </a:solidFill>
              <a:latin typeface="American Typewriter"/>
              <a:cs typeface="American Typewri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Papers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Test scores or test questions 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Course assignments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Portfolio sections or whole portfolio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American Typewriter"/>
                <a:cs typeface="American Typewriter"/>
              </a:rPr>
              <a:t>Faculty discussion of student learning in department/program meeting </a:t>
            </a:r>
          </a:p>
          <a:p>
            <a:endParaRPr lang="en-US" b="1" dirty="0" smtClean="0">
              <a:solidFill>
                <a:srgbClr val="000000"/>
              </a:solidFill>
              <a:latin typeface="American Typewriter"/>
              <a:cs typeface="American Typewriter"/>
            </a:endParaRPr>
          </a:p>
          <a:p>
            <a:endParaRPr lang="en-US" b="1" dirty="0">
              <a:solidFill>
                <a:srgbClr val="000000"/>
              </a:solidFill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2681001674"/>
      </p:ext>
    </p:extLst>
  </p:cSld>
  <p:clrMapOvr>
    <a:masterClrMapping/>
  </p:clrMapOvr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222</TotalTime>
  <Words>410</Words>
  <Application>Microsoft Macintosh PowerPoint</Application>
  <PresentationFormat>On-screen Show (4:3)</PresentationFormat>
  <Paragraphs>57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 Black </vt:lpstr>
      <vt:lpstr>Assessment Reboot</vt:lpstr>
      <vt:lpstr>Review of Assessment Cycle</vt:lpstr>
      <vt:lpstr>SLOs</vt:lpstr>
      <vt:lpstr>Draft Naz SLOs </vt:lpstr>
      <vt:lpstr>Draft Naz SLOs</vt:lpstr>
      <vt:lpstr>Draft  Naz SLOs </vt:lpstr>
      <vt:lpstr>Draft Naz SLOs</vt:lpstr>
      <vt:lpstr>Types of Evidence</vt:lpstr>
      <vt:lpstr>Direct evidence can be…</vt:lpstr>
      <vt:lpstr>Indirect evidence can be…</vt:lpstr>
      <vt:lpstr>Discuss Results</vt:lpstr>
      <vt:lpstr>Improve Teaching &amp; Learning</vt:lpstr>
      <vt:lpstr>Reporting</vt:lpstr>
      <vt:lpstr>Can Assessment Be  Meaningful &amp; Easy?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Reboot</dc:title>
  <dc:creator>Education Dept</dc:creator>
  <cp:lastModifiedBy>Alexander Ives</cp:lastModifiedBy>
  <cp:revision>9</cp:revision>
  <dcterms:created xsi:type="dcterms:W3CDTF">2014-01-21T16:02:07Z</dcterms:created>
  <dcterms:modified xsi:type="dcterms:W3CDTF">2014-01-31T15:38:02Z</dcterms:modified>
</cp:coreProperties>
</file>