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7" r:id="rId13"/>
    <p:sldId id="268" r:id="rId14"/>
    <p:sldId id="269" r:id="rId15"/>
    <p:sldId id="270"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124" d="100"/>
          <a:sy n="124" d="100"/>
        </p:scale>
        <p:origin x="-112" y="-59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heme" Target="theme/theme1.xml"/><Relationship Id="rId2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printerSettings" Target="printerSettings/printerSettings1.bin"/><Relationship Id="rId18" Type="http://schemas.openxmlformats.org/officeDocument/2006/relationships/presProps" Target="presProps.xml"/><Relationship Id="rId19" Type="http://schemas.openxmlformats.org/officeDocument/2006/relationships/viewProps" Target="view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E626196-D123-4BD7-85AC-1738424DD270}" type="datetimeFigureOut">
              <a:rPr lang="en-US" smtClean="0"/>
              <a:t>1/31/14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23486111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26196-D123-4BD7-85AC-1738424DD270}" type="datetimeFigureOut">
              <a:rPr lang="en-US" smtClean="0"/>
              <a:t>1/31/14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35530863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26196-D123-4BD7-85AC-1738424DD270}" type="datetimeFigureOut">
              <a:rPr lang="en-US" smtClean="0"/>
              <a:t>1/31/14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1964677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E626196-D123-4BD7-85AC-1738424DD270}" type="datetimeFigureOut">
              <a:rPr lang="en-US" smtClean="0"/>
              <a:t>1/31/14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17443331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E626196-D123-4BD7-85AC-1738424DD270}" type="datetimeFigureOut">
              <a:rPr lang="en-US" smtClean="0"/>
              <a:t>1/31/14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36800390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E626196-D123-4BD7-85AC-1738424DD270}" type="datetimeFigureOut">
              <a:rPr lang="en-US" smtClean="0"/>
              <a:t>1/31/14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2477738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E626196-D123-4BD7-85AC-1738424DD270}" type="datetimeFigureOut">
              <a:rPr lang="en-US" smtClean="0"/>
              <a:t>1/31/14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3540937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E626196-D123-4BD7-85AC-1738424DD270}" type="datetimeFigureOut">
              <a:rPr lang="en-US" smtClean="0"/>
              <a:t>1/31/14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34464153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626196-D123-4BD7-85AC-1738424DD270}" type="datetimeFigureOut">
              <a:rPr lang="en-US" smtClean="0"/>
              <a:t>1/31/14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27978869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626196-D123-4BD7-85AC-1738424DD270}" type="datetimeFigureOut">
              <a:rPr lang="en-US" smtClean="0"/>
              <a:t>1/31/14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1334950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E626196-D123-4BD7-85AC-1738424DD270}" type="datetimeFigureOut">
              <a:rPr lang="en-US" smtClean="0"/>
              <a:t>1/31/14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DDE5B51-FBB1-41AB-9738-96AC86061F71}" type="slidenum">
              <a:rPr lang="en-US" smtClean="0"/>
              <a:t>‹#›</a:t>
            </a:fld>
            <a:endParaRPr lang="en-US"/>
          </a:p>
        </p:txBody>
      </p:sp>
    </p:spTree>
    <p:extLst>
      <p:ext uri="{BB962C8B-B14F-4D97-AF65-F5344CB8AC3E}">
        <p14:creationId xmlns:p14="http://schemas.microsoft.com/office/powerpoint/2010/main" val="84663466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1.jp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626196-D123-4BD7-85AC-1738424DD270}" type="datetimeFigureOut">
              <a:rPr lang="en-US" smtClean="0"/>
              <a:t>1/31/14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DE5B51-FBB1-41AB-9738-96AC86061F71}" type="slidenum">
              <a:rPr lang="en-US" smtClean="0"/>
              <a:t>‹#›</a:t>
            </a:fld>
            <a:endParaRPr lang="en-US"/>
          </a:p>
        </p:txBody>
      </p:sp>
    </p:spTree>
    <p:extLst>
      <p:ext uri="{BB962C8B-B14F-4D97-AF65-F5344CB8AC3E}">
        <p14:creationId xmlns:p14="http://schemas.microsoft.com/office/powerpoint/2010/main" val="2040679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21168"/>
            <a:ext cx="12192000" cy="3752093"/>
          </a:xfrm>
        </p:spPr>
        <p:txBody>
          <a:bodyPr>
            <a:normAutofit fontScale="90000"/>
          </a:bodyPr>
          <a:lstStyle/>
          <a:p>
            <a:r>
              <a:rPr lang="en-US" dirty="0" smtClean="0">
                <a:solidFill>
                  <a:schemeClr val="bg1"/>
                </a:solidFill>
                <a:latin typeface="Euphemia"/>
                <a:cs typeface="Euphemia"/>
              </a:rPr>
              <a:t>Fundamental Elements of </a:t>
            </a:r>
            <a:br>
              <a:rPr lang="en-US" dirty="0" smtClean="0">
                <a:solidFill>
                  <a:schemeClr val="bg1"/>
                </a:solidFill>
                <a:latin typeface="Euphemia"/>
                <a:cs typeface="Euphemia"/>
              </a:rPr>
            </a:br>
            <a:r>
              <a:rPr lang="en-US" dirty="0" smtClean="0">
                <a:solidFill>
                  <a:schemeClr val="bg1"/>
                </a:solidFill>
                <a:latin typeface="Euphemia"/>
                <a:cs typeface="Euphemia"/>
              </a:rPr>
              <a:t>Assessment of </a:t>
            </a:r>
            <a:br>
              <a:rPr lang="en-US" dirty="0" smtClean="0">
                <a:solidFill>
                  <a:schemeClr val="bg1"/>
                </a:solidFill>
                <a:latin typeface="Euphemia"/>
                <a:cs typeface="Euphemia"/>
              </a:rPr>
            </a:br>
            <a:r>
              <a:rPr lang="en-US" dirty="0" smtClean="0">
                <a:solidFill>
                  <a:schemeClr val="bg1"/>
                </a:solidFill>
                <a:latin typeface="Euphemia"/>
                <a:cs typeface="Euphemia"/>
              </a:rPr>
              <a:t>Student Learning</a:t>
            </a:r>
            <a:br>
              <a:rPr lang="en-US" dirty="0" smtClean="0">
                <a:solidFill>
                  <a:schemeClr val="bg1"/>
                </a:solidFill>
                <a:latin typeface="Euphemia"/>
                <a:cs typeface="Euphemia"/>
              </a:rPr>
            </a:br>
            <a:r>
              <a:rPr lang="en-US" dirty="0" smtClean="0">
                <a:solidFill>
                  <a:schemeClr val="bg1"/>
                </a:solidFill>
                <a:latin typeface="Euphemia"/>
                <a:cs typeface="Euphemia"/>
              </a:rPr>
              <a:t/>
            </a:r>
            <a:br>
              <a:rPr lang="en-US" dirty="0" smtClean="0">
                <a:solidFill>
                  <a:schemeClr val="bg1"/>
                </a:solidFill>
                <a:latin typeface="Euphemia"/>
                <a:cs typeface="Euphemia"/>
              </a:rPr>
            </a:br>
            <a:r>
              <a:rPr lang="en-US" dirty="0" smtClean="0">
                <a:solidFill>
                  <a:schemeClr val="bg1"/>
                </a:solidFill>
                <a:latin typeface="Euphemia"/>
                <a:cs typeface="Euphemia"/>
              </a:rPr>
              <a:t>Middle States Commission on Higher Education</a:t>
            </a:r>
            <a:endParaRPr lang="en-US" dirty="0">
              <a:solidFill>
                <a:schemeClr val="bg1"/>
              </a:solidFill>
              <a:latin typeface="Euphemia"/>
              <a:cs typeface="Euphemia"/>
            </a:endParaRPr>
          </a:p>
        </p:txBody>
      </p:sp>
    </p:spTree>
    <p:extLst>
      <p:ext uri="{BB962C8B-B14F-4D97-AF65-F5344CB8AC3E}">
        <p14:creationId xmlns:p14="http://schemas.microsoft.com/office/powerpoint/2010/main" val="229856628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20081"/>
          </a:xfrm>
        </p:spPr>
        <p:txBody>
          <a:bodyPr>
            <a:normAutofit/>
          </a:bodyPr>
          <a:lstStyle/>
          <a:p>
            <a:pPr algn="ctr"/>
            <a:r>
              <a:rPr lang="en-US" sz="4000" dirty="0" smtClean="0">
                <a:solidFill>
                  <a:schemeClr val="bg1"/>
                </a:solidFill>
                <a:latin typeface="Euphemia" panose="020B0503040102020104" pitchFamily="34" charset="0"/>
              </a:rPr>
              <a:t>In addition to the evidence inherent within </a:t>
            </a:r>
            <a:br>
              <a:rPr lang="en-US" sz="4000" dirty="0" smtClean="0">
                <a:solidFill>
                  <a:schemeClr val="bg1"/>
                </a:solidFill>
                <a:latin typeface="Euphemia" panose="020B0503040102020104" pitchFamily="34" charset="0"/>
              </a:rPr>
            </a:br>
            <a:r>
              <a:rPr lang="en-US" sz="4000" dirty="0" smtClean="0">
                <a:solidFill>
                  <a:schemeClr val="bg1"/>
                </a:solidFill>
                <a:latin typeface="Euphemia" panose="020B0503040102020104" pitchFamily="34" charset="0"/>
              </a:rPr>
              <a:t>or necessary to document the fundamental elements above, the following, although </a:t>
            </a:r>
            <a:br>
              <a:rPr lang="en-US" sz="4000" dirty="0" smtClean="0">
                <a:solidFill>
                  <a:schemeClr val="bg1"/>
                </a:solidFill>
                <a:latin typeface="Euphemia" panose="020B0503040102020104" pitchFamily="34" charset="0"/>
              </a:rPr>
            </a:br>
            <a:r>
              <a:rPr lang="en-US" sz="4000" dirty="0" smtClean="0">
                <a:solidFill>
                  <a:schemeClr val="bg1"/>
                </a:solidFill>
                <a:latin typeface="Euphemia" panose="020B0503040102020104" pitchFamily="34" charset="0"/>
              </a:rPr>
              <a:t>not required, may facilitate the institution’s </a:t>
            </a:r>
            <a:br>
              <a:rPr lang="en-US" sz="4000" dirty="0" smtClean="0">
                <a:solidFill>
                  <a:schemeClr val="bg1"/>
                </a:solidFill>
                <a:latin typeface="Euphemia" panose="020B0503040102020104" pitchFamily="34" charset="0"/>
              </a:rPr>
            </a:br>
            <a:r>
              <a:rPr lang="en-US" sz="4000" dirty="0" smtClean="0">
                <a:solidFill>
                  <a:schemeClr val="bg1"/>
                </a:solidFill>
                <a:latin typeface="Euphemia" panose="020B0503040102020104" pitchFamily="34" charset="0"/>
              </a:rPr>
              <a:t>own analysis relative to this </a:t>
            </a:r>
            <a:br>
              <a:rPr lang="en-US" sz="4000" dirty="0" smtClean="0">
                <a:solidFill>
                  <a:schemeClr val="bg1"/>
                </a:solidFill>
                <a:latin typeface="Euphemia" panose="020B0503040102020104" pitchFamily="34" charset="0"/>
              </a:rPr>
            </a:br>
            <a:r>
              <a:rPr lang="en-US" sz="4000" dirty="0" smtClean="0">
                <a:solidFill>
                  <a:schemeClr val="bg1"/>
                </a:solidFill>
                <a:latin typeface="Euphemia" panose="020B0503040102020104" pitchFamily="34" charset="0"/>
              </a:rPr>
              <a:t>accreditation standard:</a:t>
            </a:r>
            <a:endParaRPr lang="en-US" sz="4000" dirty="0">
              <a:solidFill>
                <a:schemeClr val="bg1"/>
              </a:solidFill>
              <a:latin typeface="Euphemia" panose="020B0503040102020104" pitchFamily="34" charset="0"/>
            </a:endParaRPr>
          </a:p>
        </p:txBody>
      </p:sp>
    </p:spTree>
    <p:extLst>
      <p:ext uri="{BB962C8B-B14F-4D97-AF65-F5344CB8AC3E}">
        <p14:creationId xmlns:p14="http://schemas.microsoft.com/office/powerpoint/2010/main" val="2580318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chemeClr val="bg1"/>
                </a:solidFill>
                <a:latin typeface="Euphemia" panose="020B0503040102020104" pitchFamily="34" charset="0"/>
              </a:rPr>
              <a:t>Analysis of institutional support for student learning assessment efforts, including:</a:t>
            </a:r>
            <a:endParaRPr lang="en-US" dirty="0">
              <a:solidFill>
                <a:schemeClr val="bg1"/>
              </a:solidFill>
              <a:latin typeface="Euphemia" panose="020B0503040102020104" pitchFamily="34" charset="0"/>
            </a:endParaRPr>
          </a:p>
        </p:txBody>
      </p:sp>
      <p:sp>
        <p:nvSpPr>
          <p:cNvPr id="3" name="Content Placeholder 2"/>
          <p:cNvSpPr>
            <a:spLocks noGrp="1"/>
          </p:cNvSpPr>
          <p:nvPr>
            <p:ph idx="1"/>
          </p:nvPr>
        </p:nvSpPr>
        <p:spPr>
          <a:xfrm>
            <a:off x="838200" y="1825624"/>
            <a:ext cx="10515600" cy="5032375"/>
          </a:xfrm>
        </p:spPr>
        <p:txBody>
          <a:bodyPr/>
          <a:lstStyle/>
          <a:p>
            <a:pPr>
              <a:buFont typeface="Wingdings" panose="05000000000000000000" pitchFamily="2" charset="2"/>
              <a:buChar char="Ø"/>
            </a:pPr>
            <a:r>
              <a:rPr lang="en-US" dirty="0" smtClean="0">
                <a:solidFill>
                  <a:schemeClr val="bg1"/>
                </a:solidFill>
                <a:latin typeface="Euphemia" panose="020B0503040102020104" pitchFamily="34" charset="0"/>
              </a:rPr>
              <a:t>Written statements of expectations for student learning assessment work;</a:t>
            </a:r>
          </a:p>
          <a:p>
            <a:pPr>
              <a:buFont typeface="Wingdings" panose="05000000000000000000" pitchFamily="2" charset="2"/>
              <a:buChar char="Ø"/>
            </a:pPr>
            <a:r>
              <a:rPr lang="en-US" dirty="0" smtClean="0">
                <a:solidFill>
                  <a:schemeClr val="bg1"/>
                </a:solidFill>
                <a:latin typeface="Euphemia" panose="020B0503040102020104" pitchFamily="34" charset="0"/>
              </a:rPr>
              <a:t>Policies and governance structures to support student learning assessment</a:t>
            </a:r>
          </a:p>
          <a:p>
            <a:pPr>
              <a:buFont typeface="Wingdings" panose="05000000000000000000" pitchFamily="2" charset="2"/>
              <a:buChar char="Ø"/>
            </a:pPr>
            <a:r>
              <a:rPr lang="en-US" dirty="0" smtClean="0">
                <a:solidFill>
                  <a:schemeClr val="bg1"/>
                </a:solidFill>
                <a:latin typeface="Euphemia" panose="020B0503040102020104" pitchFamily="34" charset="0"/>
              </a:rPr>
              <a:t>Administrative, technical, and financial support for student learning assessment activities and for implementing changes resulting from assessment; and</a:t>
            </a:r>
          </a:p>
          <a:p>
            <a:pPr>
              <a:buFont typeface="Wingdings" panose="05000000000000000000" pitchFamily="2" charset="2"/>
              <a:buChar char="Ø"/>
            </a:pPr>
            <a:r>
              <a:rPr lang="en-US" dirty="0" smtClean="0">
                <a:solidFill>
                  <a:schemeClr val="bg1"/>
                </a:solidFill>
                <a:latin typeface="Euphemia" panose="020B0503040102020104" pitchFamily="34" charset="0"/>
              </a:rPr>
              <a:t>Professional development opportunities and resources for faculty to learn how to assess student learning, how to improve their curricula, and how to improve their teaching;</a:t>
            </a:r>
            <a:endParaRPr lang="en-US" dirty="0">
              <a:solidFill>
                <a:schemeClr val="bg1"/>
              </a:solidFill>
              <a:latin typeface="Euphemia" panose="020B0503040102020104" pitchFamily="34" charset="0"/>
            </a:endParaRPr>
          </a:p>
        </p:txBody>
      </p:sp>
    </p:spTree>
    <p:extLst>
      <p:ext uri="{BB962C8B-B14F-4D97-AF65-F5344CB8AC3E}">
        <p14:creationId xmlns:p14="http://schemas.microsoft.com/office/powerpoint/2010/main" val="1959800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525991"/>
            <a:ext cx="10515600" cy="4650971"/>
          </a:xfrm>
        </p:spPr>
        <p:txBody>
          <a:bodyPr/>
          <a:lstStyle/>
          <a:p>
            <a:pPr>
              <a:buFont typeface="Wingdings" panose="05000000000000000000" pitchFamily="2" charset="2"/>
              <a:buChar char="Ø"/>
            </a:pPr>
            <a:r>
              <a:rPr lang="en-US" dirty="0" smtClean="0">
                <a:solidFill>
                  <a:schemeClr val="bg1"/>
                </a:solidFill>
                <a:latin typeface="Euphemia" panose="020B0503040102020104" pitchFamily="34" charset="0"/>
              </a:rPr>
              <a:t>Analysis of the clarity and appropriateness of standards for determining whether key learning outcomes have been achieved;</a:t>
            </a:r>
          </a:p>
          <a:p>
            <a:pPr>
              <a:buFont typeface="Wingdings" panose="05000000000000000000" pitchFamily="2" charset="2"/>
              <a:buChar char="Ø"/>
            </a:pPr>
            <a:r>
              <a:rPr lang="en-US" dirty="0" smtClean="0">
                <a:solidFill>
                  <a:schemeClr val="bg1"/>
                </a:solidFill>
                <a:latin typeface="Euphemia" panose="020B0503040102020104" pitchFamily="34" charset="0"/>
              </a:rPr>
              <a:t>Evidence of workable, regularized, collaborative institutional processes and protocols </a:t>
            </a:r>
            <a:r>
              <a:rPr lang="en-US" dirty="0" smtClean="0">
                <a:solidFill>
                  <a:schemeClr val="bg1"/>
                </a:solidFill>
                <a:latin typeface="Euphemia" panose="020B0503040102020104" pitchFamily="34" charset="0"/>
              </a:rPr>
              <a:t>for ensuring the dissemination, analysis, discussion, and use of assessment results among all relevant constituents within a reasonable schedule;</a:t>
            </a:r>
          </a:p>
          <a:p>
            <a:pPr>
              <a:buFont typeface="Wingdings" panose="05000000000000000000" pitchFamily="2" charset="2"/>
              <a:buChar char="Ø"/>
            </a:pPr>
            <a:endParaRPr lang="en-US" dirty="0">
              <a:solidFill>
                <a:schemeClr val="bg1"/>
              </a:solidFill>
              <a:latin typeface="Euphemia" panose="020B0503040102020104" pitchFamily="34" charset="0"/>
            </a:endParaRPr>
          </a:p>
        </p:txBody>
      </p:sp>
    </p:spTree>
    <p:extLst>
      <p:ext uri="{BB962C8B-B14F-4D97-AF65-F5344CB8AC3E}">
        <p14:creationId xmlns:p14="http://schemas.microsoft.com/office/powerpoint/2010/main" val="5633203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188020"/>
            <a:ext cx="10515600" cy="4988942"/>
          </a:xfrm>
        </p:spPr>
        <p:txBody>
          <a:bodyPr/>
          <a:lstStyle/>
          <a:p>
            <a:pPr>
              <a:buFont typeface="Wingdings" charset="2"/>
              <a:buChar char="Ø"/>
            </a:pPr>
            <a:r>
              <a:rPr lang="en-US" dirty="0" smtClean="0">
                <a:solidFill>
                  <a:schemeClr val="bg1"/>
                </a:solidFill>
                <a:latin typeface="Euphemia  "/>
                <a:cs typeface="Euphemia  "/>
              </a:rPr>
              <a:t>Analysis of the use of student learning assessment findings to:</a:t>
            </a:r>
          </a:p>
          <a:p>
            <a:pPr lvl="1">
              <a:buFont typeface="Wingdings" charset="2"/>
              <a:buChar char="Ø"/>
            </a:pPr>
            <a:r>
              <a:rPr lang="en-US" dirty="0" smtClean="0">
                <a:solidFill>
                  <a:schemeClr val="bg1"/>
                </a:solidFill>
                <a:latin typeface="Euphemia  "/>
                <a:cs typeface="Euphemia  "/>
              </a:rPr>
              <a:t>Assist students in improving their learning;</a:t>
            </a:r>
          </a:p>
          <a:p>
            <a:pPr lvl="1">
              <a:buFont typeface="Wingdings" charset="2"/>
              <a:buChar char="Ø"/>
            </a:pPr>
            <a:r>
              <a:rPr lang="en-US" dirty="0" smtClean="0">
                <a:solidFill>
                  <a:schemeClr val="bg1"/>
                </a:solidFill>
                <a:latin typeface="Euphemia  "/>
                <a:cs typeface="Euphemia  "/>
              </a:rPr>
              <a:t>Improve pedagogies, curricula and instructional activities;</a:t>
            </a:r>
          </a:p>
          <a:p>
            <a:pPr lvl="1">
              <a:buFont typeface="Wingdings" charset="2"/>
              <a:buChar char="Ø"/>
            </a:pPr>
            <a:r>
              <a:rPr lang="en-US" dirty="0" smtClean="0">
                <a:solidFill>
                  <a:schemeClr val="bg1"/>
                </a:solidFill>
                <a:latin typeface="Euphemia  "/>
                <a:cs typeface="Euphemia  "/>
              </a:rPr>
              <a:t>Review and revise academic programs and support services;</a:t>
            </a:r>
          </a:p>
          <a:p>
            <a:pPr lvl="1">
              <a:buFont typeface="Wingdings" charset="2"/>
              <a:buChar char="Ø"/>
            </a:pPr>
            <a:r>
              <a:rPr lang="en-US" dirty="0" smtClean="0">
                <a:solidFill>
                  <a:schemeClr val="bg1"/>
                </a:solidFill>
                <a:latin typeface="Euphemia  "/>
                <a:cs typeface="Euphemia  "/>
              </a:rPr>
              <a:t>Plan, conduct, and support professional development activities;</a:t>
            </a:r>
          </a:p>
          <a:p>
            <a:pPr lvl="1">
              <a:buFont typeface="Wingdings" charset="2"/>
              <a:buChar char="Ø"/>
            </a:pPr>
            <a:r>
              <a:rPr lang="en-US" dirty="0" smtClean="0">
                <a:solidFill>
                  <a:schemeClr val="bg1"/>
                </a:solidFill>
                <a:latin typeface="Euphemia  "/>
                <a:cs typeface="Euphemia  "/>
              </a:rPr>
              <a:t>Assist in planning and budgeting for the provision of academic programs and services;</a:t>
            </a:r>
          </a:p>
          <a:p>
            <a:pPr lvl="1">
              <a:buFont typeface="Wingdings" charset="2"/>
              <a:buChar char="Ø"/>
            </a:pPr>
            <a:r>
              <a:rPr lang="en-US" dirty="0" smtClean="0">
                <a:solidFill>
                  <a:schemeClr val="bg1"/>
                </a:solidFill>
                <a:latin typeface="Euphemia  "/>
                <a:cs typeface="Euphemia  "/>
              </a:rPr>
              <a:t>Support other institutional assessment efforts and decisions about strategic goals, plans, and resource allocations; and</a:t>
            </a:r>
          </a:p>
          <a:p>
            <a:pPr lvl="1">
              <a:buFont typeface="Wingdings" charset="2"/>
              <a:buChar char="Ø"/>
            </a:pPr>
            <a:r>
              <a:rPr lang="en-US" dirty="0" smtClean="0">
                <a:solidFill>
                  <a:schemeClr val="bg1"/>
                </a:solidFill>
                <a:latin typeface="Euphemia  "/>
                <a:cs typeface="Euphemia  "/>
              </a:rPr>
              <a:t>Inform appropriate constituents about the institution and its programs;</a:t>
            </a:r>
            <a:endParaRPr lang="en-US" dirty="0">
              <a:solidFill>
                <a:schemeClr val="bg1"/>
              </a:solidFill>
              <a:latin typeface="Euphemia  "/>
              <a:cs typeface="Euphemia  "/>
            </a:endParaRPr>
          </a:p>
        </p:txBody>
      </p:sp>
    </p:spTree>
    <p:extLst>
      <p:ext uri="{BB962C8B-B14F-4D97-AF65-F5344CB8AC3E}">
        <p14:creationId xmlns:p14="http://schemas.microsoft.com/office/powerpoint/2010/main" val="11890788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655459"/>
            <a:ext cx="10515600" cy="5521504"/>
          </a:xfrm>
        </p:spPr>
        <p:txBody>
          <a:bodyPr>
            <a:normAutofit lnSpcReduction="10000"/>
          </a:bodyPr>
          <a:lstStyle/>
          <a:p>
            <a:pPr>
              <a:buFont typeface="Wingdings" charset="2"/>
              <a:buChar char="Ø"/>
            </a:pPr>
            <a:r>
              <a:rPr lang="en-US" dirty="0" smtClean="0">
                <a:solidFill>
                  <a:srgbClr val="FFFFFF"/>
                </a:solidFill>
                <a:latin typeface="Euphemia  "/>
                <a:cs typeface="Euphemia  "/>
              </a:rPr>
              <a:t>Analysis of evidence that improvements in teaching, curricula, and support made in response to assessment results have had the desired effect in improving teaching, learning, and the success of other activities;</a:t>
            </a:r>
          </a:p>
          <a:p>
            <a:pPr>
              <a:buFont typeface="Wingdings" charset="2"/>
              <a:buChar char="Ø"/>
            </a:pPr>
            <a:r>
              <a:rPr lang="en-US" dirty="0" smtClean="0">
                <a:solidFill>
                  <a:srgbClr val="FFFFFF"/>
                </a:solidFill>
                <a:latin typeface="Euphemia  "/>
                <a:cs typeface="Euphemia  "/>
              </a:rPr>
              <a:t>Analysis of the institutional culture for assessing student learning, including:</a:t>
            </a:r>
          </a:p>
          <a:p>
            <a:pPr lvl="1">
              <a:buFont typeface="Wingdings" charset="2"/>
              <a:buChar char="Ø"/>
            </a:pPr>
            <a:r>
              <a:rPr lang="en-US" dirty="0" smtClean="0">
                <a:solidFill>
                  <a:srgbClr val="FFFFFF"/>
                </a:solidFill>
                <a:latin typeface="Euphemia  "/>
                <a:cs typeface="Euphemia  "/>
              </a:rPr>
              <a:t>The views of faculty and institutional leaders on assessment;</a:t>
            </a:r>
          </a:p>
          <a:p>
            <a:pPr lvl="1">
              <a:buFont typeface="Wingdings" charset="2"/>
              <a:buChar char="Ø"/>
            </a:pPr>
            <a:r>
              <a:rPr lang="en-US" dirty="0" smtClean="0">
                <a:solidFill>
                  <a:srgbClr val="FFFFFF"/>
                </a:solidFill>
                <a:latin typeface="Euphemia  "/>
                <a:cs typeface="Euphemia  "/>
              </a:rPr>
              <a:t>Faculty members’ understanding of their roles in assessing student learning;</a:t>
            </a:r>
          </a:p>
          <a:p>
            <a:pPr lvl="1">
              <a:buFont typeface="Wingdings" charset="2"/>
              <a:buChar char="Ø"/>
            </a:pPr>
            <a:r>
              <a:rPr lang="en-US" dirty="0" smtClean="0">
                <a:solidFill>
                  <a:srgbClr val="FFFFFF"/>
                </a:solidFill>
                <a:latin typeface="Euphemia  "/>
                <a:cs typeface="Euphemia  "/>
              </a:rPr>
              <a:t>The quality and usefulness of institutional support for student learning assessment efforts;</a:t>
            </a:r>
          </a:p>
          <a:p>
            <a:pPr lvl="1">
              <a:buFont typeface="Wingdings" charset="2"/>
              <a:buChar char="Ø"/>
            </a:pPr>
            <a:r>
              <a:rPr lang="en-US" dirty="0" smtClean="0">
                <a:solidFill>
                  <a:srgbClr val="FFFFFF"/>
                </a:solidFill>
                <a:latin typeface="Euphemia  "/>
                <a:cs typeface="Euphemia  "/>
              </a:rPr>
              <a:t>Campus-wide efforts to encourage, recognize, and value efforts to assess student learning and to improve curricula and teaching;</a:t>
            </a:r>
          </a:p>
          <a:p>
            <a:pPr lvl="1">
              <a:buFont typeface="Wingdings" charset="2"/>
              <a:buChar char="Ø"/>
            </a:pPr>
            <a:r>
              <a:rPr lang="en-US" dirty="0" smtClean="0">
                <a:solidFill>
                  <a:srgbClr val="FFFFFF"/>
                </a:solidFill>
                <a:latin typeface="Euphemia  "/>
                <a:cs typeface="Euphemia  "/>
              </a:rPr>
              <a:t>Evidence of collaboration in the development of statements of expected student learning and assessment strategies;</a:t>
            </a:r>
            <a:endParaRPr lang="en-US" dirty="0">
              <a:solidFill>
                <a:srgbClr val="FFFFFF"/>
              </a:solidFill>
              <a:latin typeface="Euphemia  "/>
              <a:cs typeface="Euphemia  "/>
            </a:endParaRPr>
          </a:p>
        </p:txBody>
      </p:sp>
    </p:spTree>
    <p:extLst>
      <p:ext uri="{BB962C8B-B14F-4D97-AF65-F5344CB8AC3E}">
        <p14:creationId xmlns:p14="http://schemas.microsoft.com/office/powerpoint/2010/main" val="6472363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850049"/>
            <a:ext cx="10515600" cy="5326914"/>
          </a:xfrm>
        </p:spPr>
        <p:txBody>
          <a:bodyPr>
            <a:normAutofit/>
          </a:bodyPr>
          <a:lstStyle/>
          <a:p>
            <a:pPr>
              <a:buFont typeface="Wingdings" charset="2"/>
              <a:buChar char="Ø"/>
            </a:pPr>
            <a:r>
              <a:rPr lang="en-US" dirty="0" smtClean="0">
                <a:solidFill>
                  <a:srgbClr val="FFFFFF"/>
                </a:solidFill>
              </a:rPr>
              <a:t>Evidence that information appropriate to the review of student retention, persistence, and attrition, is used to reflect whether these are consistent with student and institutional expectations;</a:t>
            </a:r>
          </a:p>
          <a:p>
            <a:pPr>
              <a:buFont typeface="Wingdings" charset="2"/>
              <a:buChar char="Ø"/>
            </a:pPr>
            <a:r>
              <a:rPr lang="en-US" dirty="0" smtClean="0">
                <a:solidFill>
                  <a:srgbClr val="FFFFFF"/>
                </a:solidFill>
              </a:rPr>
              <a:t>Evidence of the utilization of attrition information to ascertain characteristics of students who withdraw prior to attaining their educational objectives and, as appropriate, implementation of strategies to improve retention;</a:t>
            </a:r>
          </a:p>
          <a:p>
            <a:pPr>
              <a:buFont typeface="Wingdings" charset="2"/>
              <a:buChar char="Ø"/>
            </a:pPr>
            <a:r>
              <a:rPr lang="en-US" dirty="0" smtClean="0">
                <a:solidFill>
                  <a:srgbClr val="FFFFFF"/>
                </a:solidFill>
              </a:rPr>
              <a:t>Analysis of teaching evaluations, including identification of good practices; or</a:t>
            </a:r>
          </a:p>
          <a:p>
            <a:pPr>
              <a:buFont typeface="Wingdings" charset="2"/>
              <a:buChar char="Ø"/>
            </a:pPr>
            <a:r>
              <a:rPr lang="en-US" dirty="0" smtClean="0">
                <a:solidFill>
                  <a:srgbClr val="FFFFFF"/>
                </a:solidFill>
              </a:rPr>
              <a:t>Analysis of course, department or school reports on classroom assessment practices and their outcomes, including grading approaches and consistency.</a:t>
            </a:r>
            <a:endParaRPr lang="en-US" dirty="0">
              <a:solidFill>
                <a:srgbClr val="FFFFFF"/>
              </a:solidFill>
            </a:endParaRPr>
          </a:p>
        </p:txBody>
      </p:sp>
    </p:spTree>
    <p:extLst>
      <p:ext uri="{BB962C8B-B14F-4D97-AF65-F5344CB8AC3E}">
        <p14:creationId xmlns:p14="http://schemas.microsoft.com/office/powerpoint/2010/main" val="33383767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b="1" dirty="0" smtClean="0">
                <a:solidFill>
                  <a:schemeClr val="bg1"/>
                </a:solidFill>
                <a:latin typeface="Euphemia" panose="020B0503040102020104" pitchFamily="34" charset="0"/>
              </a:rPr>
              <a:t>Fundamental Elements</a:t>
            </a:r>
            <a:endParaRPr lang="en-US" b="1" dirty="0">
              <a:solidFill>
                <a:schemeClr val="bg1"/>
              </a:solidFill>
              <a:latin typeface="Euphemia" panose="020B0503040102020104" pitchFamily="34" charset="0"/>
            </a:endParaRPr>
          </a:p>
        </p:txBody>
      </p:sp>
    </p:spTree>
    <p:extLst>
      <p:ext uri="{BB962C8B-B14F-4D97-AF65-F5344CB8AC3E}">
        <p14:creationId xmlns:p14="http://schemas.microsoft.com/office/powerpoint/2010/main" val="25207455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37201"/>
          </a:xfrm>
        </p:spPr>
        <p:txBody>
          <a:bodyPr>
            <a:normAutofit/>
          </a:bodyPr>
          <a:lstStyle/>
          <a:p>
            <a:pPr algn="ctr"/>
            <a:r>
              <a:rPr lang="en-US" dirty="0" smtClean="0">
                <a:solidFill>
                  <a:schemeClr val="bg1"/>
                </a:solidFill>
                <a:latin typeface="Euphemia" panose="020B0503040102020104" pitchFamily="34" charset="0"/>
              </a:rPr>
              <a:t>An accredited institution is expected to possess or demonstrate the following attributes or activities…</a:t>
            </a:r>
            <a:endParaRPr lang="en-US" dirty="0">
              <a:solidFill>
                <a:schemeClr val="bg1"/>
              </a:solidFill>
              <a:latin typeface="Euphemia" panose="020B0503040102020104" pitchFamily="34" charset="0"/>
            </a:endParaRPr>
          </a:p>
        </p:txBody>
      </p:sp>
    </p:spTree>
    <p:extLst>
      <p:ext uri="{BB962C8B-B14F-4D97-AF65-F5344CB8AC3E}">
        <p14:creationId xmlns:p14="http://schemas.microsoft.com/office/powerpoint/2010/main" val="1518724254"/>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2546887"/>
          </a:xfrm>
        </p:spPr>
        <p:txBody>
          <a:bodyPr>
            <a:normAutofit/>
          </a:bodyPr>
          <a:lstStyle/>
          <a:p>
            <a:pPr algn="ctr"/>
            <a:r>
              <a:rPr lang="en-US" sz="3200" dirty="0" smtClean="0">
                <a:solidFill>
                  <a:schemeClr val="bg1"/>
                </a:solidFill>
                <a:latin typeface="Euphemia" panose="020B0503040102020104" pitchFamily="34" charset="0"/>
              </a:rPr>
              <a:t>Clearly articulated statements of expected student learning outcomes at all levels and for all programs that aim to foster student learning and development, </a:t>
            </a:r>
            <a:br>
              <a:rPr lang="en-US" sz="3200" dirty="0" smtClean="0">
                <a:solidFill>
                  <a:schemeClr val="bg1"/>
                </a:solidFill>
                <a:latin typeface="Euphemia" panose="020B0503040102020104" pitchFamily="34" charset="0"/>
              </a:rPr>
            </a:br>
            <a:r>
              <a:rPr lang="en-US" sz="3200" dirty="0" smtClean="0">
                <a:solidFill>
                  <a:schemeClr val="bg1"/>
                </a:solidFill>
                <a:latin typeface="Euphemia" panose="020B0503040102020104" pitchFamily="34" charset="0"/>
              </a:rPr>
              <a:t>that are:</a:t>
            </a:r>
            <a:endParaRPr lang="en-US" sz="3200" dirty="0">
              <a:solidFill>
                <a:schemeClr val="bg1"/>
              </a:solidFill>
              <a:latin typeface="Euphemia" panose="020B0503040102020104" pitchFamily="34" charset="0"/>
            </a:endParaRPr>
          </a:p>
        </p:txBody>
      </p:sp>
      <p:sp>
        <p:nvSpPr>
          <p:cNvPr id="3" name="Content Placeholder 2"/>
          <p:cNvSpPr>
            <a:spLocks noGrp="1"/>
          </p:cNvSpPr>
          <p:nvPr>
            <p:ph idx="1"/>
          </p:nvPr>
        </p:nvSpPr>
        <p:spPr>
          <a:xfrm>
            <a:off x="838200" y="3263705"/>
            <a:ext cx="10515600" cy="2913257"/>
          </a:xfrm>
        </p:spPr>
        <p:txBody>
          <a:bodyPr/>
          <a:lstStyle/>
          <a:p>
            <a:pPr>
              <a:buFont typeface="Wingdings" panose="05000000000000000000" pitchFamily="2" charset="2"/>
              <a:buChar char="Ø"/>
            </a:pPr>
            <a:r>
              <a:rPr lang="en-US" dirty="0" smtClean="0">
                <a:solidFill>
                  <a:schemeClr val="bg1"/>
                </a:solidFill>
                <a:latin typeface="Euphemia" panose="020B0503040102020104" pitchFamily="34" charset="0"/>
              </a:rPr>
              <a:t>Appropriately integrated with one another;</a:t>
            </a:r>
          </a:p>
          <a:p>
            <a:pPr>
              <a:buFont typeface="Wingdings" panose="05000000000000000000" pitchFamily="2" charset="2"/>
              <a:buChar char="Ø"/>
            </a:pPr>
            <a:r>
              <a:rPr lang="en-US" dirty="0" smtClean="0">
                <a:solidFill>
                  <a:schemeClr val="bg1"/>
                </a:solidFill>
                <a:latin typeface="Euphemia" panose="020B0503040102020104" pitchFamily="34" charset="0"/>
              </a:rPr>
              <a:t>Consonant with the institution’s mission; and</a:t>
            </a:r>
          </a:p>
          <a:p>
            <a:pPr>
              <a:buFont typeface="Wingdings" panose="05000000000000000000" pitchFamily="2" charset="2"/>
              <a:buChar char="Ø"/>
            </a:pPr>
            <a:r>
              <a:rPr lang="en-US" dirty="0" smtClean="0">
                <a:solidFill>
                  <a:schemeClr val="bg1"/>
                </a:solidFill>
                <a:latin typeface="Euphemia" panose="020B0503040102020104" pitchFamily="34" charset="0"/>
              </a:rPr>
              <a:t>Consonant with the standards of higher education and of the relevant disciplines;</a:t>
            </a:r>
            <a:endParaRPr lang="en-US" dirty="0">
              <a:solidFill>
                <a:schemeClr val="bg1"/>
              </a:solidFill>
              <a:latin typeface="Euphemia" panose="020B0503040102020104" pitchFamily="34" charset="0"/>
            </a:endParaRPr>
          </a:p>
        </p:txBody>
      </p:sp>
    </p:spTree>
    <p:extLst>
      <p:ext uri="{BB962C8B-B14F-4D97-AF65-F5344CB8AC3E}">
        <p14:creationId xmlns:p14="http://schemas.microsoft.com/office/powerpoint/2010/main" val="8381247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76140"/>
            <a:ext cx="10515600" cy="1325563"/>
          </a:xfrm>
        </p:spPr>
        <p:txBody>
          <a:bodyPr>
            <a:noAutofit/>
          </a:bodyPr>
          <a:lstStyle/>
          <a:p>
            <a:pPr algn="ctr"/>
            <a:r>
              <a:rPr lang="en-US" sz="3200" dirty="0" smtClean="0">
                <a:solidFill>
                  <a:schemeClr val="bg1"/>
                </a:solidFill>
                <a:latin typeface="Euphemia" panose="020B0503040102020104" pitchFamily="34" charset="0"/>
              </a:rPr>
              <a:t>A documented, organized, and sustained assessment process to evaluate and improve student learning that meets the following criteria:</a:t>
            </a:r>
            <a:endParaRPr lang="en-US" sz="3200" dirty="0">
              <a:solidFill>
                <a:schemeClr val="bg1"/>
              </a:solidFill>
              <a:latin typeface="Euphemia" panose="020B0503040102020104" pitchFamily="34" charset="0"/>
            </a:endParaRPr>
          </a:p>
        </p:txBody>
      </p:sp>
      <p:sp>
        <p:nvSpPr>
          <p:cNvPr id="4" name="Content Placeholder 3"/>
          <p:cNvSpPr>
            <a:spLocks noGrp="1"/>
          </p:cNvSpPr>
          <p:nvPr>
            <p:ph sz="half" idx="1"/>
          </p:nvPr>
        </p:nvSpPr>
        <p:spPr>
          <a:xfrm>
            <a:off x="454855" y="2233589"/>
            <a:ext cx="11282290" cy="4351338"/>
          </a:xfrm>
        </p:spPr>
        <p:txBody>
          <a:bodyPr>
            <a:normAutofit/>
          </a:bodyPr>
          <a:lstStyle/>
          <a:p>
            <a:pPr>
              <a:lnSpc>
                <a:spcPct val="100000"/>
              </a:lnSpc>
              <a:buFont typeface="Wingdings" panose="05000000000000000000" pitchFamily="2" charset="2"/>
              <a:buChar char="Ø"/>
            </a:pPr>
            <a:r>
              <a:rPr lang="en-US" dirty="0" smtClean="0">
                <a:solidFill>
                  <a:schemeClr val="bg1"/>
                </a:solidFill>
                <a:latin typeface="Euphemia" panose="020B0503040102020104" pitchFamily="34" charset="0"/>
              </a:rPr>
              <a:t>Systematic, sustained, and thorough use of multiple qualitative and/or quantitative measures that:</a:t>
            </a:r>
          </a:p>
          <a:p>
            <a:pPr lvl="1">
              <a:lnSpc>
                <a:spcPct val="150000"/>
              </a:lnSpc>
              <a:buFont typeface="Wingdings" panose="05000000000000000000" pitchFamily="2" charset="2"/>
              <a:buChar char="Ø"/>
            </a:pPr>
            <a:r>
              <a:rPr lang="en-US" dirty="0" smtClean="0">
                <a:solidFill>
                  <a:schemeClr val="bg1"/>
                </a:solidFill>
                <a:latin typeface="Euphemia" panose="020B0503040102020104" pitchFamily="34" charset="0"/>
              </a:rPr>
              <a:t>Maximize the use of existing data and information;</a:t>
            </a:r>
          </a:p>
          <a:p>
            <a:pPr lvl="1">
              <a:lnSpc>
                <a:spcPct val="150000"/>
              </a:lnSpc>
              <a:buFont typeface="Wingdings" panose="05000000000000000000" pitchFamily="2" charset="2"/>
              <a:buChar char="Ø"/>
            </a:pPr>
            <a:r>
              <a:rPr lang="en-US" dirty="0" smtClean="0">
                <a:solidFill>
                  <a:schemeClr val="bg1"/>
                </a:solidFill>
                <a:latin typeface="Euphemia" panose="020B0503040102020104" pitchFamily="34" charset="0"/>
              </a:rPr>
              <a:t>Clearly and purposefully relate to the goals they are assessing</a:t>
            </a:r>
          </a:p>
          <a:p>
            <a:pPr lvl="1">
              <a:lnSpc>
                <a:spcPct val="150000"/>
              </a:lnSpc>
              <a:buFont typeface="Wingdings" panose="05000000000000000000" pitchFamily="2" charset="2"/>
              <a:buChar char="Ø"/>
            </a:pPr>
            <a:r>
              <a:rPr lang="en-US" dirty="0" smtClean="0">
                <a:solidFill>
                  <a:schemeClr val="bg1"/>
                </a:solidFill>
                <a:latin typeface="Euphemia" panose="020B0503040102020104" pitchFamily="34" charset="0"/>
              </a:rPr>
              <a:t>Are of sufficient quality that results can be used with confidence to inform decisions; and</a:t>
            </a:r>
          </a:p>
          <a:p>
            <a:pPr lvl="1">
              <a:lnSpc>
                <a:spcPct val="150000"/>
              </a:lnSpc>
              <a:buFont typeface="Wingdings" panose="05000000000000000000" pitchFamily="2" charset="2"/>
              <a:buChar char="Ø"/>
            </a:pPr>
            <a:r>
              <a:rPr lang="en-US" dirty="0" smtClean="0">
                <a:solidFill>
                  <a:schemeClr val="bg1"/>
                </a:solidFill>
                <a:latin typeface="Euphemia" panose="020B0503040102020104" pitchFamily="34" charset="0"/>
              </a:rPr>
              <a:t>Include direct evidence of student learning;</a:t>
            </a:r>
          </a:p>
        </p:txBody>
      </p:sp>
    </p:spTree>
    <p:extLst>
      <p:ext uri="{BB962C8B-B14F-4D97-AF65-F5344CB8AC3E}">
        <p14:creationId xmlns:p14="http://schemas.microsoft.com/office/powerpoint/2010/main" val="21645207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51056"/>
            <a:ext cx="10515600" cy="1847020"/>
          </a:xfrm>
        </p:spPr>
        <p:txBody>
          <a:bodyPr>
            <a:noAutofit/>
          </a:bodyPr>
          <a:lstStyle/>
          <a:p>
            <a:pPr algn="ctr"/>
            <a:r>
              <a:rPr lang="en-US" sz="3200" dirty="0" smtClean="0">
                <a:solidFill>
                  <a:schemeClr val="bg1"/>
                </a:solidFill>
                <a:latin typeface="Euphemia" panose="020B0503040102020104" pitchFamily="34" charset="0"/>
              </a:rPr>
              <a:t>A documented, organized, and sustained assessment process to evaluate and improve student learning that meets the following criteria (cont.):</a:t>
            </a:r>
            <a:endParaRPr lang="en-US" sz="3200" dirty="0">
              <a:solidFill>
                <a:schemeClr val="bg1"/>
              </a:solidFill>
              <a:latin typeface="Euphemia" panose="020B0503040102020104" pitchFamily="34" charset="0"/>
            </a:endParaRPr>
          </a:p>
        </p:txBody>
      </p:sp>
      <p:sp>
        <p:nvSpPr>
          <p:cNvPr id="3" name="Content Placeholder 2"/>
          <p:cNvSpPr>
            <a:spLocks noGrp="1"/>
          </p:cNvSpPr>
          <p:nvPr>
            <p:ph idx="1"/>
          </p:nvPr>
        </p:nvSpPr>
        <p:spPr>
          <a:xfrm>
            <a:off x="838200" y="2198076"/>
            <a:ext cx="10515600" cy="4659924"/>
          </a:xfrm>
        </p:spPr>
        <p:txBody>
          <a:bodyPr>
            <a:normAutofit/>
          </a:bodyPr>
          <a:lstStyle/>
          <a:p>
            <a:pPr>
              <a:buFont typeface="Wingdings" panose="05000000000000000000" pitchFamily="2" charset="2"/>
              <a:buChar char="Ø"/>
            </a:pPr>
            <a:r>
              <a:rPr lang="en-US" dirty="0" smtClean="0">
                <a:solidFill>
                  <a:schemeClr val="bg1"/>
                </a:solidFill>
                <a:latin typeface="Euphemia" panose="020B0503040102020104" pitchFamily="34" charset="0"/>
              </a:rPr>
              <a:t>Support and collaboration of faculty and administration in assessing student learning and responding to assessment results;</a:t>
            </a:r>
          </a:p>
          <a:p>
            <a:pPr>
              <a:buFont typeface="Wingdings" panose="05000000000000000000" pitchFamily="2" charset="2"/>
              <a:buChar char="Ø"/>
            </a:pPr>
            <a:r>
              <a:rPr lang="en-US" dirty="0" smtClean="0">
                <a:solidFill>
                  <a:schemeClr val="bg1"/>
                </a:solidFill>
                <a:latin typeface="Euphemia" panose="020B0503040102020104" pitchFamily="34" charset="0"/>
              </a:rPr>
              <a:t>Clear, realistic guidelines and timetable, supported by appropriate investment of institutional resources;</a:t>
            </a:r>
          </a:p>
          <a:p>
            <a:pPr>
              <a:buFont typeface="Wingdings" panose="05000000000000000000" pitchFamily="2" charset="2"/>
              <a:buChar char="Ø"/>
            </a:pPr>
            <a:r>
              <a:rPr lang="en-US" dirty="0" smtClean="0">
                <a:solidFill>
                  <a:schemeClr val="bg1"/>
                </a:solidFill>
                <a:latin typeface="Euphemia" panose="020B0503040102020104" pitchFamily="34" charset="0"/>
              </a:rPr>
              <a:t>Sufficient simplicity, practicality, detail, and ownership to be sustainable; and</a:t>
            </a:r>
          </a:p>
          <a:p>
            <a:pPr>
              <a:buFont typeface="Wingdings" panose="05000000000000000000" pitchFamily="2" charset="2"/>
              <a:buChar char="Ø"/>
            </a:pPr>
            <a:r>
              <a:rPr lang="en-US" dirty="0" smtClean="0">
                <a:solidFill>
                  <a:schemeClr val="bg1"/>
                </a:solidFill>
                <a:latin typeface="Euphemia" panose="020B0503040102020104" pitchFamily="34" charset="0"/>
              </a:rPr>
              <a:t>Periodic evaluation of the effectiveness and comprehensiveness of the institution’s student learning assessment processes</a:t>
            </a:r>
            <a:endParaRPr lang="en-US" dirty="0">
              <a:solidFill>
                <a:schemeClr val="bg1"/>
              </a:solidFill>
              <a:latin typeface="Euphemia" panose="020B0503040102020104" pitchFamily="34" charset="0"/>
            </a:endParaRPr>
          </a:p>
        </p:txBody>
      </p:sp>
    </p:spTree>
    <p:extLst>
      <p:ext uri="{BB962C8B-B14F-4D97-AF65-F5344CB8AC3E}">
        <p14:creationId xmlns:p14="http://schemas.microsoft.com/office/powerpoint/2010/main" val="35109179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81929" y="731521"/>
            <a:ext cx="10515600" cy="4923692"/>
          </a:xfrm>
        </p:spPr>
        <p:txBody>
          <a:bodyPr>
            <a:noAutofit/>
          </a:bodyPr>
          <a:lstStyle/>
          <a:p>
            <a:pPr>
              <a:lnSpc>
                <a:spcPct val="150000"/>
              </a:lnSpc>
              <a:buFont typeface="Wingdings" panose="05000000000000000000" pitchFamily="2" charset="2"/>
              <a:buChar char="Ø"/>
            </a:pPr>
            <a:r>
              <a:rPr lang="en-US" dirty="0" smtClean="0">
                <a:solidFill>
                  <a:schemeClr val="bg1"/>
                </a:solidFill>
                <a:latin typeface="Euphemia" panose="020B0503040102020104" pitchFamily="34" charset="0"/>
              </a:rPr>
              <a:t>Assessment results that provide sufficient, convincing evidence that students are achieving key institutional and program learning outcomes;</a:t>
            </a:r>
          </a:p>
          <a:p>
            <a:pPr>
              <a:lnSpc>
                <a:spcPct val="150000"/>
              </a:lnSpc>
              <a:buFont typeface="Wingdings" panose="05000000000000000000" pitchFamily="2" charset="2"/>
              <a:buChar char="Ø"/>
            </a:pPr>
            <a:r>
              <a:rPr lang="en-US" dirty="0" smtClean="0">
                <a:solidFill>
                  <a:schemeClr val="bg1"/>
                </a:solidFill>
                <a:latin typeface="Euphemia" panose="020B0503040102020104" pitchFamily="34" charset="0"/>
              </a:rPr>
              <a:t>Evidence that student learning assessment information is shared and discussed with appropriate constituents and is used to improve teaching and learning; and</a:t>
            </a:r>
          </a:p>
          <a:p>
            <a:pPr>
              <a:lnSpc>
                <a:spcPct val="150000"/>
              </a:lnSpc>
              <a:buFont typeface="Wingdings" panose="05000000000000000000" pitchFamily="2" charset="2"/>
              <a:buChar char="Ø"/>
            </a:pPr>
            <a:r>
              <a:rPr lang="en-US" dirty="0" smtClean="0">
                <a:solidFill>
                  <a:schemeClr val="bg1"/>
                </a:solidFill>
                <a:latin typeface="Euphemia" panose="020B0503040102020104" pitchFamily="34" charset="0"/>
              </a:rPr>
              <a:t>Documented use of student learning assessment information as part of institutional assessment.</a:t>
            </a:r>
            <a:endParaRPr lang="en-US" dirty="0">
              <a:solidFill>
                <a:schemeClr val="bg1"/>
              </a:solidFill>
              <a:latin typeface="Euphemia" panose="020B0503040102020104" pitchFamily="34" charset="0"/>
            </a:endParaRPr>
          </a:p>
        </p:txBody>
      </p:sp>
    </p:spTree>
    <p:extLst>
      <p:ext uri="{BB962C8B-B14F-4D97-AF65-F5344CB8AC3E}">
        <p14:creationId xmlns:p14="http://schemas.microsoft.com/office/powerpoint/2010/main" val="33931903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365125"/>
            <a:ext cx="10515600" cy="6218555"/>
          </a:xfrm>
        </p:spPr>
        <p:txBody>
          <a:bodyPr>
            <a:normAutofit/>
          </a:bodyPr>
          <a:lstStyle/>
          <a:p>
            <a:pPr algn="ctr"/>
            <a:r>
              <a:rPr lang="en-US" sz="3600" dirty="0" smtClean="0">
                <a:solidFill>
                  <a:schemeClr val="bg1"/>
                </a:solidFill>
                <a:latin typeface="Euphemia" panose="020B0503040102020104" pitchFamily="34" charset="0"/>
              </a:rPr>
              <a:t>Institutions and evaluators must consider the totality that is created by the fundamental elements and any other relevant institutional information or analysis. Fundamental elements and contextual statements should not be applied separately as checklists. Where an institution does not possess or demonstrate evidence of a particular Fundamental Element, the institution may demonstrate through alternative information and analysis that it meets the standard.</a:t>
            </a:r>
            <a:endParaRPr lang="en-US" sz="3600" dirty="0">
              <a:solidFill>
                <a:schemeClr val="bg1"/>
              </a:solidFill>
              <a:latin typeface="Euphemia" panose="020B0503040102020104" pitchFamily="34" charset="0"/>
            </a:endParaRPr>
          </a:p>
        </p:txBody>
      </p:sp>
    </p:spTree>
    <p:extLst>
      <p:ext uri="{BB962C8B-B14F-4D97-AF65-F5344CB8AC3E}">
        <p14:creationId xmlns:p14="http://schemas.microsoft.com/office/powerpoint/2010/main" val="1554906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bg1"/>
                </a:solidFill>
                <a:latin typeface="Euphemia" panose="020B0503040102020104" pitchFamily="34" charset="0"/>
              </a:rPr>
              <a:t>Optional Analysis and Evidence</a:t>
            </a:r>
            <a:endParaRPr lang="en-US" b="1" dirty="0">
              <a:solidFill>
                <a:schemeClr val="bg1"/>
              </a:solidFill>
              <a:latin typeface="Euphemia" panose="020B0503040102020104" pitchFamily="34" charset="0"/>
            </a:endParaRPr>
          </a:p>
        </p:txBody>
      </p:sp>
    </p:spTree>
    <p:extLst>
      <p:ext uri="{BB962C8B-B14F-4D97-AF65-F5344CB8AC3E}">
        <p14:creationId xmlns:p14="http://schemas.microsoft.com/office/powerpoint/2010/main" val="37522740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41</TotalTime>
  <Words>804</Words>
  <Application>Microsoft Macintosh PowerPoint</Application>
  <PresentationFormat>Custom</PresentationFormat>
  <Paragraphs>50</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Fundamental Elements of  Assessment of  Student Learning  Middle States Commission on Higher Education</vt:lpstr>
      <vt:lpstr>Fundamental Elements</vt:lpstr>
      <vt:lpstr>An accredited institution is expected to possess or demonstrate the following attributes or activities…</vt:lpstr>
      <vt:lpstr>Clearly articulated statements of expected student learning outcomes at all levels and for all programs that aim to foster student learning and development,  that are:</vt:lpstr>
      <vt:lpstr>A documented, organized, and sustained assessment process to evaluate and improve student learning that meets the following criteria:</vt:lpstr>
      <vt:lpstr>A documented, organized, and sustained assessment process to evaluate and improve student learning that meets the following criteria (cont.):</vt:lpstr>
      <vt:lpstr>PowerPoint Presentation</vt:lpstr>
      <vt:lpstr>Institutions and evaluators must consider the totality that is created by the fundamental elements and any other relevant institutional information or analysis. Fundamental elements and contextual statements should not be applied separately as checklists. Where an institution does not possess or demonstrate evidence of a particular Fundamental Element, the institution may demonstrate through alternative information and analysis that it meets the standard.</vt:lpstr>
      <vt:lpstr>Optional Analysis and Evidence</vt:lpstr>
      <vt:lpstr>In addition to the evidence inherent within  or necessary to document the fundamental elements above, the following, although  not required, may facilitate the institution’s  own analysis relative to this  accreditation standard:</vt:lpstr>
      <vt:lpstr>Analysis of institutional support for student learning assessment efforts, including:</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Fundamental Elements of  Assessment of  Student Learning</dc:title>
  <dc:creator>Alexander Ives</dc:creator>
  <cp:lastModifiedBy>Alexander Ives</cp:lastModifiedBy>
  <cp:revision>6</cp:revision>
  <dcterms:created xsi:type="dcterms:W3CDTF">2014-01-27T18:43:17Z</dcterms:created>
  <dcterms:modified xsi:type="dcterms:W3CDTF">2014-01-31T15:31:09Z</dcterms:modified>
</cp:coreProperties>
</file>